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handoutMasterIdLst>
    <p:handoutMasterId r:id="rId3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3" r:id="rId17"/>
    <p:sldId id="274" r:id="rId18"/>
    <p:sldId id="276" r:id="rId19"/>
    <p:sldId id="277" r:id="rId20"/>
    <p:sldId id="278" r:id="rId21"/>
    <p:sldId id="279" r:id="rId22"/>
    <p:sldId id="280" r:id="rId23"/>
    <p:sldId id="281" r:id="rId24"/>
    <p:sldId id="282" r:id="rId25"/>
    <p:sldId id="283" r:id="rId26"/>
    <p:sldId id="284" r:id="rId27"/>
    <p:sldId id="285" r:id="rId28"/>
    <p:sldId id="304" r:id="rId29"/>
    <p:sldId id="298" r:id="rId30"/>
    <p:sldId id="302" r:id="rId31"/>
    <p:sldId id="300" r:id="rId32"/>
    <p:sldId id="301" r:id="rId33"/>
    <p:sldId id="303" r:id="rId34"/>
  </p:sldIdLst>
  <p:sldSz cx="9144000" cy="6858000" type="screen4x3"/>
  <p:notesSz cx="6797675" cy="992822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DDA"/>
          </a:solidFill>
        </a:fill>
      </a:tcStyle>
    </a:wholeTbl>
    <a:band2H>
      <a:tcTxStyle/>
      <a:tcStyle>
        <a:tcBdr/>
        <a:fill>
          <a:solidFill>
            <a:srgbClr val="E7E8ED"/>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5D4"/>
          </a:solidFill>
        </a:fill>
      </a:tcStyle>
    </a:wholeTbl>
    <a:band2H>
      <a:tcTxStyle/>
      <a:tcStyle>
        <a:tcBdr/>
        <a:fill>
          <a:solidFill>
            <a:srgbClr val="E6EBEB"/>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8CBD1"/>
          </a:solidFill>
        </a:fill>
      </a:tcStyle>
    </a:wholeTbl>
    <a:band2H>
      <a:tcTxStyle/>
      <a:tcStyle>
        <a:tcBdr/>
        <a:fill>
          <a:solidFill>
            <a:srgbClr val="EDE7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7509" autoAdjust="0"/>
  </p:normalViewPr>
  <p:slideViewPr>
    <p:cSldViewPr>
      <p:cViewPr>
        <p:scale>
          <a:sx n="70" d="100"/>
          <a:sy n="70" d="100"/>
        </p:scale>
        <p:origin x="-1814" y="-58"/>
      </p:cViewPr>
      <p:guideLst>
        <p:guide orient="horz" pos="2160"/>
        <p:guide pos="2880"/>
      </p:guideLst>
    </p:cSldViewPr>
  </p:slideViewPr>
  <p:notesTextViewPr>
    <p:cViewPr>
      <p:scale>
        <a:sx n="1" d="1"/>
        <a:sy n="1" d="1"/>
      </p:scale>
      <p:origin x="0" y="0"/>
    </p:cViewPr>
  </p:notesTextViewPr>
  <p:sorterViewPr>
    <p:cViewPr>
      <p:scale>
        <a:sx n="100" d="100"/>
        <a:sy n="100" d="100"/>
      </p:scale>
      <p:origin x="0" y="510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22D01591-6B57-4DBF-B38F-916E725BA4C5}" type="datetimeFigureOut">
              <a:rPr lang="nb-NO" smtClean="0"/>
              <a:t>30.05.2016</a:t>
            </a:fld>
            <a:endParaRPr lang="nb-NO"/>
          </a:p>
        </p:txBody>
      </p:sp>
      <p:sp>
        <p:nvSpPr>
          <p:cNvPr id="4" name="Plassholder for bunntekst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1F8D7A8C-BDBC-4086-9F52-9C90EC925908}" type="slidenum">
              <a:rPr lang="nb-NO" smtClean="0"/>
              <a:t>‹#›</a:t>
            </a:fld>
            <a:endParaRPr lang="nb-NO"/>
          </a:p>
        </p:txBody>
      </p:sp>
    </p:spTree>
    <p:extLst>
      <p:ext uri="{BB962C8B-B14F-4D97-AF65-F5344CB8AC3E}">
        <p14:creationId xmlns:p14="http://schemas.microsoft.com/office/powerpoint/2010/main" val="720208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9" name="Shape 69"/>
          <p:cNvSpPr>
            <a:spLocks noGrp="1" noRot="1" noChangeAspect="1"/>
          </p:cNvSpPr>
          <p:nvPr>
            <p:ph type="sldImg"/>
          </p:nvPr>
        </p:nvSpPr>
        <p:spPr>
          <a:xfrm>
            <a:off x="917575" y="744538"/>
            <a:ext cx="4962525" cy="3722687"/>
          </a:xfrm>
          <a:prstGeom prst="rect">
            <a:avLst/>
          </a:prstGeom>
        </p:spPr>
        <p:txBody>
          <a:bodyPr/>
          <a:lstStyle/>
          <a:p>
            <a:endParaRPr/>
          </a:p>
        </p:txBody>
      </p:sp>
      <p:sp>
        <p:nvSpPr>
          <p:cNvPr id="70" name="Shape 70"/>
          <p:cNvSpPr>
            <a:spLocks noGrp="1"/>
          </p:cNvSpPr>
          <p:nvPr>
            <p:ph type="body" sz="quarter" idx="1"/>
          </p:nvPr>
        </p:nvSpPr>
        <p:spPr>
          <a:xfrm>
            <a:off x="906357" y="4715907"/>
            <a:ext cx="4984962" cy="4467701"/>
          </a:xfrm>
          <a:prstGeom prst="rect">
            <a:avLst/>
          </a:prstGeom>
        </p:spPr>
        <p:txBody>
          <a:bodyPr/>
          <a:lstStyle/>
          <a:p>
            <a:endParaRPr/>
          </a:p>
        </p:txBody>
      </p:sp>
    </p:spTree>
    <p:extLst>
      <p:ext uri="{BB962C8B-B14F-4D97-AF65-F5344CB8AC3E}">
        <p14:creationId xmlns:p14="http://schemas.microsoft.com/office/powerpoint/2010/main" val="1877456022"/>
      </p:ext>
    </p:extLst>
  </p:cSld>
  <p:clrMap bg1="lt1" tx1="dk1" bg2="lt2" tx2="dk2" accent1="accent1" accent2="accent2" accent3="accent3" accent4="accent4" accent5="accent5" accent6="accent6" hlink="hlink" folHlink="folHlink"/>
  <p:notesStyle>
    <a:lvl1pPr defTabSz="457200" latinLnBrk="0">
      <a:spcBef>
        <a:spcPts val="400"/>
      </a:spcBef>
      <a:defRPr sz="1200">
        <a:latin typeface="+mn-lt"/>
        <a:ea typeface="+mn-ea"/>
        <a:cs typeface="+mn-cs"/>
        <a:sym typeface="Helvetica"/>
      </a:defRPr>
    </a:lvl1pPr>
    <a:lvl2pPr indent="228600" defTabSz="457200" latinLnBrk="0">
      <a:spcBef>
        <a:spcPts val="400"/>
      </a:spcBef>
      <a:defRPr sz="1200">
        <a:latin typeface="+mn-lt"/>
        <a:ea typeface="+mn-ea"/>
        <a:cs typeface="+mn-cs"/>
        <a:sym typeface="Helvetica"/>
      </a:defRPr>
    </a:lvl2pPr>
    <a:lvl3pPr indent="457200" defTabSz="457200" latinLnBrk="0">
      <a:spcBef>
        <a:spcPts val="400"/>
      </a:spcBef>
      <a:defRPr sz="1200">
        <a:latin typeface="+mn-lt"/>
        <a:ea typeface="+mn-ea"/>
        <a:cs typeface="+mn-cs"/>
        <a:sym typeface="Helvetica"/>
      </a:defRPr>
    </a:lvl3pPr>
    <a:lvl4pPr indent="685800" defTabSz="457200" latinLnBrk="0">
      <a:spcBef>
        <a:spcPts val="400"/>
      </a:spcBef>
      <a:defRPr sz="1200">
        <a:latin typeface="+mn-lt"/>
        <a:ea typeface="+mn-ea"/>
        <a:cs typeface="+mn-cs"/>
        <a:sym typeface="Helvetica"/>
      </a:defRPr>
    </a:lvl4pPr>
    <a:lvl5pPr indent="914400" defTabSz="457200" latinLnBrk="0">
      <a:spcBef>
        <a:spcPts val="400"/>
      </a:spcBef>
      <a:defRPr sz="1200">
        <a:latin typeface="+mn-lt"/>
        <a:ea typeface="+mn-ea"/>
        <a:cs typeface="+mn-cs"/>
        <a:sym typeface="Helvetica"/>
      </a:defRPr>
    </a:lvl5pPr>
    <a:lvl6pPr indent="1143000" defTabSz="457200" latinLnBrk="0">
      <a:spcBef>
        <a:spcPts val="400"/>
      </a:spcBef>
      <a:defRPr sz="1200">
        <a:latin typeface="+mn-lt"/>
        <a:ea typeface="+mn-ea"/>
        <a:cs typeface="+mn-cs"/>
        <a:sym typeface="Helvetica"/>
      </a:defRPr>
    </a:lvl6pPr>
    <a:lvl7pPr indent="1371600" defTabSz="457200" latinLnBrk="0">
      <a:spcBef>
        <a:spcPts val="400"/>
      </a:spcBef>
      <a:defRPr sz="1200">
        <a:latin typeface="+mn-lt"/>
        <a:ea typeface="+mn-ea"/>
        <a:cs typeface="+mn-cs"/>
        <a:sym typeface="Helvetica"/>
      </a:defRPr>
    </a:lvl7pPr>
    <a:lvl8pPr indent="1600200" defTabSz="457200" latinLnBrk="0">
      <a:spcBef>
        <a:spcPts val="400"/>
      </a:spcBef>
      <a:defRPr sz="1200">
        <a:latin typeface="+mn-lt"/>
        <a:ea typeface="+mn-ea"/>
        <a:cs typeface="+mn-cs"/>
        <a:sym typeface="Helvetica"/>
      </a:defRPr>
    </a:lvl8pPr>
    <a:lvl9pPr indent="1828800" defTabSz="457200" latinLnBrk="0">
      <a:spcBef>
        <a:spcPts val="400"/>
      </a:spcBef>
      <a:defRPr sz="1200">
        <a:latin typeface="+mn-lt"/>
        <a:ea typeface="+mn-ea"/>
        <a:cs typeface="+mn-cs"/>
        <a:sym typeface="Helvetica"/>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who.int/"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4195675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xfrm>
            <a:off x="3850443" y="9430626"/>
            <a:ext cx="2945659" cy="49601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folHlink"/>
                </a:solidFill>
                <a:latin typeface="Arial" pitchFamily="34" charset="0"/>
              </a:defRPr>
            </a:lvl1pPr>
            <a:lvl2pPr marL="742950" indent="-285750">
              <a:defRPr sz="2400">
                <a:solidFill>
                  <a:schemeClr val="folHlink"/>
                </a:solidFill>
                <a:latin typeface="Arial" pitchFamily="34" charset="0"/>
              </a:defRPr>
            </a:lvl2pPr>
            <a:lvl3pPr marL="1143000" indent="-228600">
              <a:defRPr sz="2400">
                <a:solidFill>
                  <a:schemeClr val="folHlink"/>
                </a:solidFill>
                <a:latin typeface="Arial" pitchFamily="34" charset="0"/>
              </a:defRPr>
            </a:lvl3pPr>
            <a:lvl4pPr marL="1600200" indent="-228600">
              <a:defRPr sz="2400">
                <a:solidFill>
                  <a:schemeClr val="folHlink"/>
                </a:solidFill>
                <a:latin typeface="Arial" pitchFamily="34" charset="0"/>
              </a:defRPr>
            </a:lvl4pPr>
            <a:lvl5pPr marL="2057400" indent="-228600">
              <a:defRPr sz="2400">
                <a:solidFill>
                  <a:schemeClr val="folHlink"/>
                </a:solidFill>
                <a:latin typeface="Arial" pitchFamily="34" charset="0"/>
              </a:defRPr>
            </a:lvl5pPr>
            <a:lvl6pPr marL="2514600" indent="-228600" algn="ctr" eaLnBrk="0" fontAlgn="base" hangingPunct="0">
              <a:spcBef>
                <a:spcPct val="0"/>
              </a:spcBef>
              <a:spcAft>
                <a:spcPct val="0"/>
              </a:spcAft>
              <a:defRPr sz="2400">
                <a:solidFill>
                  <a:schemeClr val="folHlink"/>
                </a:solidFill>
                <a:latin typeface="Arial" pitchFamily="34" charset="0"/>
              </a:defRPr>
            </a:lvl6pPr>
            <a:lvl7pPr marL="2971800" indent="-228600" algn="ctr" eaLnBrk="0" fontAlgn="base" hangingPunct="0">
              <a:spcBef>
                <a:spcPct val="0"/>
              </a:spcBef>
              <a:spcAft>
                <a:spcPct val="0"/>
              </a:spcAft>
              <a:defRPr sz="2400">
                <a:solidFill>
                  <a:schemeClr val="folHlink"/>
                </a:solidFill>
                <a:latin typeface="Arial" pitchFamily="34" charset="0"/>
              </a:defRPr>
            </a:lvl7pPr>
            <a:lvl8pPr marL="3429000" indent="-228600" algn="ctr" eaLnBrk="0" fontAlgn="base" hangingPunct="0">
              <a:spcBef>
                <a:spcPct val="0"/>
              </a:spcBef>
              <a:spcAft>
                <a:spcPct val="0"/>
              </a:spcAft>
              <a:defRPr sz="2400">
                <a:solidFill>
                  <a:schemeClr val="folHlink"/>
                </a:solidFill>
                <a:latin typeface="Arial" pitchFamily="34" charset="0"/>
              </a:defRPr>
            </a:lvl8pPr>
            <a:lvl9pPr marL="3886200" indent="-228600" algn="ctr" eaLnBrk="0" fontAlgn="base" hangingPunct="0">
              <a:spcBef>
                <a:spcPct val="0"/>
              </a:spcBef>
              <a:spcAft>
                <a:spcPct val="0"/>
              </a:spcAft>
              <a:defRPr sz="2400">
                <a:solidFill>
                  <a:schemeClr val="folHlink"/>
                </a:solidFill>
                <a:latin typeface="Arial" pitchFamily="34" charset="0"/>
              </a:defRPr>
            </a:lvl9pPr>
          </a:lstStyle>
          <a:p>
            <a:fld id="{6A415DA7-77C8-40D2-B7A6-3B0FDEAD8F24}" type="slidenum">
              <a:rPr lang="nb-NO" altLang="nb-NO" sz="1000" smtClean="0">
                <a:solidFill>
                  <a:schemeClr val="tx1"/>
                </a:solidFill>
                <a:latin typeface="Verdana" pitchFamily="34" charset="0"/>
              </a:rPr>
              <a:pPr/>
              <a:t>31</a:t>
            </a:fld>
            <a:endParaRPr lang="nb-NO" altLang="nb-NO" sz="1000" smtClean="0">
              <a:solidFill>
                <a:schemeClr val="tx1"/>
              </a:solidFill>
              <a:latin typeface="Verdana" pitchFamily="34" charset="0"/>
            </a:endParaRPr>
          </a:p>
        </p:txBody>
      </p:sp>
      <p:sp>
        <p:nvSpPr>
          <p:cNvPr id="28675" name="Plassholder for lysbilde 1"/>
          <p:cNvSpPr>
            <a:spLocks noGrp="1" noRot="1" noChangeAspect="1" noTextEdit="1"/>
          </p:cNvSpPr>
          <p:nvPr>
            <p:ph type="sldImg"/>
          </p:nvPr>
        </p:nvSpPr>
        <p:spPr>
          <a:xfrm>
            <a:off x="915988" y="744538"/>
            <a:ext cx="4962525" cy="3722687"/>
          </a:xfrm>
          <a:ln/>
        </p:spPr>
      </p:sp>
      <p:sp>
        <p:nvSpPr>
          <p:cNvPr id="28676" name="Plassholder for notater 2"/>
          <p:cNvSpPr>
            <a:spLocks noGrp="1"/>
          </p:cNvSpPr>
          <p:nvPr>
            <p:ph type="body" idx="1"/>
          </p:nvPr>
        </p:nvSpPr>
        <p:spPr>
          <a:xfrm>
            <a:off x="679768" y="4716106"/>
            <a:ext cx="5438140" cy="44673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lstStyle/>
          <a:p>
            <a:pPr eaLnBrk="1" hangingPunct="1"/>
            <a:r>
              <a:rPr lang="nb-NO" altLang="nb-NO" dirty="0" err="1" smtClean="0"/>
              <a:t>Recent</a:t>
            </a:r>
            <a:r>
              <a:rPr lang="nb-NO" altLang="nb-NO" dirty="0" smtClean="0"/>
              <a:t> </a:t>
            </a:r>
            <a:r>
              <a:rPr lang="nb-NO" altLang="nb-NO" dirty="0" err="1" smtClean="0"/>
              <a:t>research</a:t>
            </a:r>
            <a:r>
              <a:rPr lang="nb-NO" altLang="nb-NO" dirty="0" smtClean="0"/>
              <a:t> in Norway reveals </a:t>
            </a:r>
            <a:r>
              <a:rPr lang="nb-NO" altLang="nb-NO" dirty="0" err="1" smtClean="0"/>
              <a:t>these</a:t>
            </a:r>
            <a:r>
              <a:rPr lang="nb-NO" altLang="nb-NO" dirty="0" smtClean="0"/>
              <a:t> </a:t>
            </a:r>
            <a:r>
              <a:rPr lang="nb-NO" altLang="nb-NO" dirty="0" err="1" smtClean="0"/>
              <a:t>barriers</a:t>
            </a:r>
            <a:r>
              <a:rPr lang="nb-NO" altLang="nb-NO" dirty="0" smtClean="0"/>
              <a:t>:</a:t>
            </a:r>
            <a:endParaRPr lang="nb-NO" altLang="nb-NO" dirty="0" smtClean="0"/>
          </a:p>
          <a:p>
            <a:pPr eaLnBrk="1" hangingPunct="1"/>
            <a:r>
              <a:rPr lang="nb-NO" altLang="nb-NO" dirty="0" smtClean="0"/>
              <a:t>1.</a:t>
            </a:r>
            <a:r>
              <a:rPr lang="nb-NO" altLang="nb-NO" baseline="0" dirty="0" smtClean="0"/>
              <a:t> </a:t>
            </a:r>
            <a:r>
              <a:rPr lang="nb-NO" altLang="nb-NO" baseline="0" dirty="0" err="1" smtClean="0"/>
              <a:t>S</a:t>
            </a:r>
            <a:r>
              <a:rPr lang="nb-NO" altLang="nb-NO" dirty="0" err="1" smtClean="0"/>
              <a:t>ociety</a:t>
            </a:r>
            <a:endParaRPr lang="nb-NO" altLang="nb-NO" dirty="0" smtClean="0"/>
          </a:p>
          <a:p>
            <a:pPr eaLnBrk="1" hangingPunct="1"/>
            <a:r>
              <a:rPr lang="nb-NO" altLang="nb-NO" dirty="0" smtClean="0"/>
              <a:t>2.</a:t>
            </a:r>
            <a:r>
              <a:rPr lang="nb-NO" altLang="nb-NO" baseline="0" dirty="0" smtClean="0"/>
              <a:t> </a:t>
            </a:r>
            <a:r>
              <a:rPr lang="nb-NO" altLang="nb-NO" baseline="0" dirty="0" err="1" smtClean="0"/>
              <a:t>L</a:t>
            </a:r>
            <a:r>
              <a:rPr lang="nb-NO" altLang="nb-NO" dirty="0" err="1" smtClean="0"/>
              <a:t>ack</a:t>
            </a:r>
            <a:r>
              <a:rPr lang="nb-NO" altLang="nb-NO" dirty="0" smtClean="0"/>
              <a:t> </a:t>
            </a:r>
            <a:r>
              <a:rPr lang="nb-NO" altLang="nb-NO" dirty="0" err="1" smtClean="0"/>
              <a:t>of</a:t>
            </a:r>
            <a:r>
              <a:rPr lang="nb-NO" altLang="nb-NO" dirty="0" smtClean="0"/>
              <a:t> </a:t>
            </a:r>
            <a:r>
              <a:rPr lang="nb-NO" altLang="nb-NO" dirty="0" err="1" smtClean="0"/>
              <a:t>knowledge</a:t>
            </a:r>
            <a:r>
              <a:rPr lang="nb-NO" altLang="nb-NO" dirty="0" smtClean="0"/>
              <a:t> and </a:t>
            </a:r>
            <a:r>
              <a:rPr lang="nb-NO" altLang="nb-NO" dirty="0" err="1" smtClean="0"/>
              <a:t>qualifications</a:t>
            </a:r>
            <a:r>
              <a:rPr lang="nb-NO" altLang="nb-NO" dirty="0" smtClean="0"/>
              <a:t> </a:t>
            </a:r>
            <a:r>
              <a:rPr lang="nb-NO" altLang="nb-NO" dirty="0" err="1" smtClean="0"/>
              <a:t>within</a:t>
            </a:r>
            <a:r>
              <a:rPr lang="nb-NO" altLang="nb-NO" dirty="0" smtClean="0"/>
              <a:t> </a:t>
            </a:r>
            <a:r>
              <a:rPr lang="nb-NO" altLang="nb-NO" dirty="0" err="1" smtClean="0"/>
              <a:t>the</a:t>
            </a:r>
            <a:r>
              <a:rPr lang="nb-NO" altLang="nb-NO" dirty="0" smtClean="0"/>
              <a:t> </a:t>
            </a:r>
            <a:r>
              <a:rPr lang="nb-NO" altLang="nb-NO" dirty="0" err="1" smtClean="0"/>
              <a:t>public</a:t>
            </a:r>
            <a:r>
              <a:rPr lang="nb-NO" altLang="nb-NO" dirty="0" smtClean="0"/>
              <a:t> services</a:t>
            </a:r>
          </a:p>
          <a:p>
            <a:pPr eaLnBrk="1" hangingPunct="1"/>
            <a:r>
              <a:rPr lang="nb-NO" altLang="nb-NO" dirty="0" smtClean="0"/>
              <a:t>3.</a:t>
            </a:r>
            <a:r>
              <a:rPr lang="nb-NO" altLang="nb-NO" baseline="0" dirty="0" smtClean="0"/>
              <a:t> T</a:t>
            </a:r>
            <a:r>
              <a:rPr lang="nb-NO" altLang="nb-NO" dirty="0" smtClean="0"/>
              <a:t>he </a:t>
            </a:r>
            <a:r>
              <a:rPr lang="nb-NO" altLang="nb-NO" dirty="0" err="1" smtClean="0"/>
              <a:t>need</a:t>
            </a:r>
            <a:r>
              <a:rPr lang="nb-NO" altLang="nb-NO" dirty="0" smtClean="0"/>
              <a:t> </a:t>
            </a:r>
            <a:r>
              <a:rPr lang="nb-NO" altLang="nb-NO" dirty="0" err="1" smtClean="0"/>
              <a:t>of</a:t>
            </a:r>
            <a:r>
              <a:rPr lang="nb-NO" altLang="nb-NO" dirty="0" smtClean="0"/>
              <a:t> a </a:t>
            </a:r>
            <a:r>
              <a:rPr lang="nb-NO" altLang="nb-NO" dirty="0" err="1" smtClean="0"/>
              <a:t>culture</a:t>
            </a:r>
            <a:r>
              <a:rPr lang="nb-NO" altLang="nb-NO" dirty="0" smtClean="0"/>
              <a:t> and management </a:t>
            </a:r>
            <a:r>
              <a:rPr lang="nb-NO" altLang="nb-NO" dirty="0" err="1" smtClean="0"/>
              <a:t>where</a:t>
            </a:r>
            <a:r>
              <a:rPr lang="nb-NO" altLang="nb-NO" dirty="0" smtClean="0"/>
              <a:t> elder </a:t>
            </a:r>
            <a:r>
              <a:rPr lang="nb-NO" altLang="nb-NO" dirty="0" err="1" smtClean="0"/>
              <a:t>abuse</a:t>
            </a:r>
            <a:r>
              <a:rPr lang="nb-NO" altLang="nb-NO" dirty="0" smtClean="0"/>
              <a:t> is </a:t>
            </a:r>
            <a:r>
              <a:rPr lang="nb-NO" altLang="nb-NO" dirty="0" err="1" smtClean="0"/>
              <a:t>being</a:t>
            </a:r>
            <a:r>
              <a:rPr lang="nb-NO" altLang="nb-NO" dirty="0" smtClean="0"/>
              <a:t> </a:t>
            </a:r>
            <a:r>
              <a:rPr lang="nb-NO" altLang="nb-NO" dirty="0" err="1" smtClean="0"/>
              <a:t>communicated</a:t>
            </a:r>
            <a:r>
              <a:rPr lang="nb-NO" altLang="nb-NO" dirty="0" smtClean="0"/>
              <a:t> and </a:t>
            </a:r>
            <a:r>
              <a:rPr lang="nb-NO" altLang="nb-NO" dirty="0" err="1" smtClean="0"/>
              <a:t>taken</a:t>
            </a:r>
            <a:r>
              <a:rPr lang="nb-NO" altLang="nb-NO" dirty="0" smtClean="0"/>
              <a:t> </a:t>
            </a:r>
            <a:r>
              <a:rPr lang="nb-NO" altLang="nb-NO" dirty="0" err="1" smtClean="0"/>
              <a:t>care</a:t>
            </a:r>
            <a:r>
              <a:rPr lang="nb-NO" altLang="nb-NO" dirty="0" smtClean="0"/>
              <a:t> </a:t>
            </a:r>
            <a:r>
              <a:rPr lang="nb-NO" altLang="nb-NO" dirty="0" err="1" smtClean="0"/>
              <a:t>of</a:t>
            </a:r>
            <a:endParaRPr lang="nb-NO" altLang="nb-NO" dirty="0" smtClean="0"/>
          </a:p>
        </p:txBody>
      </p:sp>
      <p:sp>
        <p:nvSpPr>
          <p:cNvPr id="28677" name="Plassholder for lysbildenummer 3"/>
          <p:cNvSpPr txBox="1">
            <a:spLocks noGrp="1"/>
          </p:cNvSpPr>
          <p:nvPr/>
        </p:nvSpPr>
        <p:spPr bwMode="auto">
          <a:xfrm>
            <a:off x="3850443" y="9430626"/>
            <a:ext cx="2945659" cy="49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defRPr sz="2400">
                <a:solidFill>
                  <a:schemeClr val="folHlink"/>
                </a:solidFill>
                <a:latin typeface="Arial" pitchFamily="34" charset="0"/>
              </a:defRPr>
            </a:lvl1pPr>
            <a:lvl2pPr marL="742950" indent="-285750">
              <a:defRPr sz="2400">
                <a:solidFill>
                  <a:schemeClr val="folHlink"/>
                </a:solidFill>
                <a:latin typeface="Arial" pitchFamily="34" charset="0"/>
              </a:defRPr>
            </a:lvl2pPr>
            <a:lvl3pPr marL="1143000" indent="-228600">
              <a:defRPr sz="2400">
                <a:solidFill>
                  <a:schemeClr val="folHlink"/>
                </a:solidFill>
                <a:latin typeface="Arial" pitchFamily="34" charset="0"/>
              </a:defRPr>
            </a:lvl3pPr>
            <a:lvl4pPr marL="1600200" indent="-228600">
              <a:defRPr sz="2400">
                <a:solidFill>
                  <a:schemeClr val="folHlink"/>
                </a:solidFill>
                <a:latin typeface="Arial" pitchFamily="34" charset="0"/>
              </a:defRPr>
            </a:lvl4pPr>
            <a:lvl5pPr marL="2057400" indent="-228600">
              <a:defRPr sz="2400">
                <a:solidFill>
                  <a:schemeClr val="folHlink"/>
                </a:solidFill>
                <a:latin typeface="Arial" pitchFamily="34" charset="0"/>
              </a:defRPr>
            </a:lvl5pPr>
            <a:lvl6pPr marL="2514600" indent="-228600" algn="ctr" eaLnBrk="0" fontAlgn="base" hangingPunct="0">
              <a:spcBef>
                <a:spcPct val="0"/>
              </a:spcBef>
              <a:spcAft>
                <a:spcPct val="0"/>
              </a:spcAft>
              <a:defRPr sz="2400">
                <a:solidFill>
                  <a:schemeClr val="folHlink"/>
                </a:solidFill>
                <a:latin typeface="Arial" pitchFamily="34" charset="0"/>
              </a:defRPr>
            </a:lvl6pPr>
            <a:lvl7pPr marL="2971800" indent="-228600" algn="ctr" eaLnBrk="0" fontAlgn="base" hangingPunct="0">
              <a:spcBef>
                <a:spcPct val="0"/>
              </a:spcBef>
              <a:spcAft>
                <a:spcPct val="0"/>
              </a:spcAft>
              <a:defRPr sz="2400">
                <a:solidFill>
                  <a:schemeClr val="folHlink"/>
                </a:solidFill>
                <a:latin typeface="Arial" pitchFamily="34" charset="0"/>
              </a:defRPr>
            </a:lvl7pPr>
            <a:lvl8pPr marL="3429000" indent="-228600" algn="ctr" eaLnBrk="0" fontAlgn="base" hangingPunct="0">
              <a:spcBef>
                <a:spcPct val="0"/>
              </a:spcBef>
              <a:spcAft>
                <a:spcPct val="0"/>
              </a:spcAft>
              <a:defRPr sz="2400">
                <a:solidFill>
                  <a:schemeClr val="folHlink"/>
                </a:solidFill>
                <a:latin typeface="Arial" pitchFamily="34" charset="0"/>
              </a:defRPr>
            </a:lvl8pPr>
            <a:lvl9pPr marL="3886200" indent="-228600" algn="ctr" eaLnBrk="0" fontAlgn="base" hangingPunct="0">
              <a:spcBef>
                <a:spcPct val="0"/>
              </a:spcBef>
              <a:spcAft>
                <a:spcPct val="0"/>
              </a:spcAft>
              <a:defRPr sz="2400">
                <a:solidFill>
                  <a:schemeClr val="folHlink"/>
                </a:solidFill>
                <a:latin typeface="Arial" pitchFamily="34" charset="0"/>
              </a:defRPr>
            </a:lvl9pPr>
          </a:lstStyle>
          <a:p>
            <a:pPr algn="r" eaLnBrk="1" hangingPunct="1"/>
            <a:fld id="{2D351A2F-3F7A-48F4-9175-0581A54373F9}" type="slidenum">
              <a:rPr lang="nb-NO" altLang="nb-NO" sz="1200">
                <a:solidFill>
                  <a:schemeClr val="tx1"/>
                </a:solidFill>
              </a:rPr>
              <a:pPr algn="r" eaLnBrk="1" hangingPunct="1"/>
              <a:t>31</a:t>
            </a:fld>
            <a:endParaRPr lang="nb-NO" altLang="nb-NO" sz="1200">
              <a:solidFill>
                <a:schemeClr val="tx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xfrm>
            <a:off x="3850443" y="9430626"/>
            <a:ext cx="2945659" cy="49601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folHlink"/>
                </a:solidFill>
                <a:latin typeface="Arial" pitchFamily="34" charset="0"/>
              </a:defRPr>
            </a:lvl1pPr>
            <a:lvl2pPr marL="742950" indent="-285750">
              <a:defRPr sz="2400">
                <a:solidFill>
                  <a:schemeClr val="folHlink"/>
                </a:solidFill>
                <a:latin typeface="Arial" pitchFamily="34" charset="0"/>
              </a:defRPr>
            </a:lvl2pPr>
            <a:lvl3pPr marL="1143000" indent="-228600">
              <a:defRPr sz="2400">
                <a:solidFill>
                  <a:schemeClr val="folHlink"/>
                </a:solidFill>
                <a:latin typeface="Arial" pitchFamily="34" charset="0"/>
              </a:defRPr>
            </a:lvl3pPr>
            <a:lvl4pPr marL="1600200" indent="-228600">
              <a:defRPr sz="2400">
                <a:solidFill>
                  <a:schemeClr val="folHlink"/>
                </a:solidFill>
                <a:latin typeface="Arial" pitchFamily="34" charset="0"/>
              </a:defRPr>
            </a:lvl4pPr>
            <a:lvl5pPr marL="2057400" indent="-228600">
              <a:defRPr sz="2400">
                <a:solidFill>
                  <a:schemeClr val="folHlink"/>
                </a:solidFill>
                <a:latin typeface="Arial" pitchFamily="34" charset="0"/>
              </a:defRPr>
            </a:lvl5pPr>
            <a:lvl6pPr marL="2514600" indent="-228600" algn="ctr" eaLnBrk="0" fontAlgn="base" hangingPunct="0">
              <a:spcBef>
                <a:spcPct val="0"/>
              </a:spcBef>
              <a:spcAft>
                <a:spcPct val="0"/>
              </a:spcAft>
              <a:defRPr sz="2400">
                <a:solidFill>
                  <a:schemeClr val="folHlink"/>
                </a:solidFill>
                <a:latin typeface="Arial" pitchFamily="34" charset="0"/>
              </a:defRPr>
            </a:lvl6pPr>
            <a:lvl7pPr marL="2971800" indent="-228600" algn="ctr" eaLnBrk="0" fontAlgn="base" hangingPunct="0">
              <a:spcBef>
                <a:spcPct val="0"/>
              </a:spcBef>
              <a:spcAft>
                <a:spcPct val="0"/>
              </a:spcAft>
              <a:defRPr sz="2400">
                <a:solidFill>
                  <a:schemeClr val="folHlink"/>
                </a:solidFill>
                <a:latin typeface="Arial" pitchFamily="34" charset="0"/>
              </a:defRPr>
            </a:lvl7pPr>
            <a:lvl8pPr marL="3429000" indent="-228600" algn="ctr" eaLnBrk="0" fontAlgn="base" hangingPunct="0">
              <a:spcBef>
                <a:spcPct val="0"/>
              </a:spcBef>
              <a:spcAft>
                <a:spcPct val="0"/>
              </a:spcAft>
              <a:defRPr sz="2400">
                <a:solidFill>
                  <a:schemeClr val="folHlink"/>
                </a:solidFill>
                <a:latin typeface="Arial" pitchFamily="34" charset="0"/>
              </a:defRPr>
            </a:lvl8pPr>
            <a:lvl9pPr marL="3886200" indent="-228600" algn="ctr" eaLnBrk="0" fontAlgn="base" hangingPunct="0">
              <a:spcBef>
                <a:spcPct val="0"/>
              </a:spcBef>
              <a:spcAft>
                <a:spcPct val="0"/>
              </a:spcAft>
              <a:defRPr sz="2400">
                <a:solidFill>
                  <a:schemeClr val="folHlink"/>
                </a:solidFill>
                <a:latin typeface="Arial" pitchFamily="34" charset="0"/>
              </a:defRPr>
            </a:lvl9pPr>
          </a:lstStyle>
          <a:p>
            <a:fld id="{9FB054FC-23E0-4886-A935-E72DE6BE67C9}" type="slidenum">
              <a:rPr lang="nb-NO" altLang="nb-NO" sz="1000" smtClean="0">
                <a:solidFill>
                  <a:schemeClr val="tx1"/>
                </a:solidFill>
                <a:latin typeface="Verdana" pitchFamily="34" charset="0"/>
              </a:rPr>
              <a:pPr/>
              <a:t>32</a:t>
            </a:fld>
            <a:endParaRPr lang="nb-NO" altLang="nb-NO" sz="1000" smtClean="0">
              <a:solidFill>
                <a:schemeClr val="tx1"/>
              </a:solidFill>
              <a:latin typeface="Verdana" pitchFamily="34" charset="0"/>
            </a:endParaRPr>
          </a:p>
        </p:txBody>
      </p:sp>
      <p:sp>
        <p:nvSpPr>
          <p:cNvPr id="29699" name="Rectangle 2"/>
          <p:cNvSpPr>
            <a:spLocks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nb-NO" dirty="0" smtClean="0"/>
          </a:p>
          <a:p>
            <a:pPr eaLnBrk="1" hangingPunct="1"/>
            <a:r>
              <a:rPr lang="nb-NO" altLang="nb-NO" dirty="0" smtClean="0"/>
              <a:t>From </a:t>
            </a:r>
            <a:r>
              <a:rPr lang="nb-NO" altLang="nb-NO" dirty="0" err="1" smtClean="0"/>
              <a:t>our</a:t>
            </a:r>
            <a:r>
              <a:rPr lang="nb-NO" altLang="nb-NO" dirty="0" smtClean="0"/>
              <a:t> </a:t>
            </a:r>
            <a:r>
              <a:rPr lang="nb-NO" altLang="nb-NO" dirty="0" err="1" smtClean="0"/>
              <a:t>experience</a:t>
            </a:r>
            <a:r>
              <a:rPr lang="nb-NO" altLang="nb-NO" dirty="0" smtClean="0"/>
              <a:t>, </a:t>
            </a:r>
            <a:r>
              <a:rPr lang="nb-NO" altLang="nb-NO" b="1" dirty="0" smtClean="0"/>
              <a:t>it </a:t>
            </a:r>
            <a:r>
              <a:rPr lang="nb-NO" altLang="nb-NO" b="1" dirty="0" err="1" smtClean="0"/>
              <a:t>seems</a:t>
            </a:r>
            <a:r>
              <a:rPr lang="nb-NO" altLang="nb-NO" b="1" dirty="0" smtClean="0"/>
              <a:t> </a:t>
            </a:r>
            <a:r>
              <a:rPr lang="nb-NO" altLang="nb-NO" b="1" dirty="0" smtClean="0"/>
              <a:t>still </a:t>
            </a:r>
            <a:r>
              <a:rPr lang="nb-NO" altLang="nb-NO" b="1" dirty="0" smtClean="0"/>
              <a:t>hard to </a:t>
            </a:r>
            <a:r>
              <a:rPr lang="nb-NO" altLang="nb-NO" b="1" dirty="0" err="1" smtClean="0"/>
              <a:t>believe</a:t>
            </a:r>
            <a:r>
              <a:rPr lang="nb-NO" altLang="nb-NO" b="1" dirty="0" smtClean="0"/>
              <a:t> </a:t>
            </a:r>
            <a:r>
              <a:rPr lang="nb-NO" altLang="nb-NO" dirty="0" err="1" smtClean="0"/>
              <a:t>that</a:t>
            </a:r>
            <a:r>
              <a:rPr lang="nb-NO" altLang="nb-NO" dirty="0" smtClean="0"/>
              <a:t> </a:t>
            </a:r>
            <a:r>
              <a:rPr lang="nb-NO" altLang="nb-NO" dirty="0" err="1" smtClean="0"/>
              <a:t>elderly</a:t>
            </a:r>
            <a:r>
              <a:rPr lang="nb-NO" altLang="nb-NO" dirty="0" smtClean="0"/>
              <a:t> </a:t>
            </a:r>
            <a:r>
              <a:rPr lang="nb-NO" altLang="nb-NO" dirty="0" err="1" smtClean="0"/>
              <a:t>are</a:t>
            </a:r>
            <a:r>
              <a:rPr lang="nb-NO" altLang="nb-NO" dirty="0" smtClean="0"/>
              <a:t> </a:t>
            </a:r>
            <a:r>
              <a:rPr lang="nb-NO" altLang="nb-NO" dirty="0" err="1" smtClean="0"/>
              <a:t>being</a:t>
            </a:r>
            <a:r>
              <a:rPr lang="nb-NO" altLang="nb-NO" dirty="0" smtClean="0"/>
              <a:t> </a:t>
            </a:r>
            <a:r>
              <a:rPr lang="nb-NO" altLang="nb-NO" dirty="0" err="1" smtClean="0"/>
              <a:t>exposed</a:t>
            </a:r>
            <a:r>
              <a:rPr lang="nb-NO" altLang="nb-NO" dirty="0" smtClean="0"/>
              <a:t> to </a:t>
            </a:r>
            <a:r>
              <a:rPr lang="nb-NO" altLang="nb-NO" dirty="0" err="1" smtClean="0"/>
              <a:t>abuse</a:t>
            </a:r>
            <a:r>
              <a:rPr lang="nb-NO" altLang="nb-NO" dirty="0" smtClean="0"/>
              <a:t>.</a:t>
            </a:r>
          </a:p>
          <a:p>
            <a:pPr eaLnBrk="1" hangingPunct="1"/>
            <a:r>
              <a:rPr lang="nb-NO" altLang="nb-NO" dirty="0" err="1" smtClean="0"/>
              <a:t>There</a:t>
            </a:r>
            <a:r>
              <a:rPr lang="nb-NO" altLang="nb-NO" dirty="0" smtClean="0"/>
              <a:t> is a </a:t>
            </a:r>
            <a:r>
              <a:rPr lang="nb-NO" altLang="nb-NO" dirty="0" err="1" smtClean="0"/>
              <a:t>need</a:t>
            </a:r>
            <a:r>
              <a:rPr lang="nb-NO" altLang="nb-NO" dirty="0" smtClean="0"/>
              <a:t> for </a:t>
            </a:r>
            <a:r>
              <a:rPr lang="nb-NO" altLang="nb-NO" dirty="0" err="1" smtClean="0"/>
              <a:t>increased</a:t>
            </a:r>
            <a:r>
              <a:rPr lang="nb-NO" altLang="nb-NO" dirty="0" smtClean="0"/>
              <a:t> </a:t>
            </a:r>
            <a:r>
              <a:rPr lang="nb-NO" altLang="nb-NO" dirty="0" err="1" smtClean="0"/>
              <a:t>awareness</a:t>
            </a:r>
            <a:r>
              <a:rPr lang="nb-NO" altLang="nb-NO" dirty="0" smtClean="0"/>
              <a:t> </a:t>
            </a:r>
            <a:r>
              <a:rPr lang="nb-NO" altLang="nb-NO" dirty="0" err="1" smtClean="0"/>
              <a:t>of</a:t>
            </a:r>
            <a:r>
              <a:rPr lang="nb-NO" altLang="nb-NO" dirty="0" smtClean="0"/>
              <a:t> elder </a:t>
            </a:r>
            <a:r>
              <a:rPr lang="nb-NO" altLang="nb-NO" dirty="0" err="1" smtClean="0"/>
              <a:t>abuse</a:t>
            </a:r>
            <a:r>
              <a:rPr lang="nb-NO" altLang="nb-NO" dirty="0" smtClean="0"/>
              <a:t> in </a:t>
            </a:r>
            <a:r>
              <a:rPr lang="nb-NO" altLang="nb-NO" dirty="0" err="1" smtClean="0"/>
              <a:t>society</a:t>
            </a:r>
            <a:r>
              <a:rPr lang="nb-NO" altLang="nb-NO" dirty="0" smtClean="0"/>
              <a:t> – and </a:t>
            </a:r>
            <a:r>
              <a:rPr lang="nb-NO" altLang="nb-NO" dirty="0" err="1" smtClean="0"/>
              <a:t>this</a:t>
            </a:r>
            <a:r>
              <a:rPr lang="nb-NO" altLang="nb-NO" dirty="0" smtClean="0"/>
              <a:t> </a:t>
            </a:r>
            <a:r>
              <a:rPr lang="nb-NO" altLang="nb-NO" dirty="0" err="1" smtClean="0"/>
              <a:t>will</a:t>
            </a:r>
            <a:r>
              <a:rPr lang="nb-NO" altLang="nb-NO" dirty="0" smtClean="0"/>
              <a:t> </a:t>
            </a:r>
            <a:r>
              <a:rPr lang="nb-NO" altLang="nb-NO" dirty="0" err="1" smtClean="0"/>
              <a:t>require</a:t>
            </a:r>
            <a:r>
              <a:rPr lang="nb-NO" altLang="nb-NO" dirty="0" smtClean="0"/>
              <a:t> </a:t>
            </a:r>
            <a:r>
              <a:rPr lang="nb-NO" altLang="nb-NO" dirty="0" err="1" smtClean="0"/>
              <a:t>financial</a:t>
            </a:r>
            <a:r>
              <a:rPr lang="nb-NO" altLang="nb-NO" dirty="0" smtClean="0"/>
              <a:t> </a:t>
            </a:r>
            <a:r>
              <a:rPr lang="nb-NO" altLang="nb-NO" dirty="0" err="1" smtClean="0"/>
              <a:t>priorities</a:t>
            </a:r>
            <a:r>
              <a:rPr lang="nb-NO" altLang="nb-NO" dirty="0" smtClean="0"/>
              <a:t> – </a:t>
            </a:r>
            <a:r>
              <a:rPr lang="nb-NO" altLang="nb-NO" dirty="0" err="1" smtClean="0"/>
              <a:t>both</a:t>
            </a:r>
            <a:r>
              <a:rPr lang="nb-NO" altLang="nb-NO" dirty="0" smtClean="0"/>
              <a:t> </a:t>
            </a:r>
            <a:r>
              <a:rPr lang="nb-NO" altLang="nb-NO" dirty="0" err="1" smtClean="0"/>
              <a:t>nationally</a:t>
            </a:r>
            <a:r>
              <a:rPr lang="nb-NO" altLang="nb-NO" dirty="0" smtClean="0"/>
              <a:t> and </a:t>
            </a:r>
            <a:r>
              <a:rPr lang="nb-NO" altLang="nb-NO" dirty="0" err="1" smtClean="0"/>
              <a:t>minicipally</a:t>
            </a:r>
            <a:endParaRPr lang="nb-NO" altLang="nb-NO" dirty="0" smtClean="0"/>
          </a:p>
          <a:p>
            <a:pPr eaLnBrk="1" hangingPunct="1"/>
            <a:r>
              <a:rPr lang="nb-NO" altLang="nb-NO" dirty="0" smtClean="0"/>
              <a:t>Our </a:t>
            </a:r>
            <a:r>
              <a:rPr lang="nb-NO" altLang="nb-NO" dirty="0" err="1" smtClean="0"/>
              <a:t>challenge</a:t>
            </a:r>
            <a:r>
              <a:rPr lang="nb-NO" altLang="nb-NO" dirty="0" smtClean="0"/>
              <a:t> – </a:t>
            </a:r>
            <a:r>
              <a:rPr lang="nb-NO" altLang="nb-NO" dirty="0" err="1" smtClean="0"/>
              <a:t>our</a:t>
            </a:r>
            <a:r>
              <a:rPr lang="nb-NO" altLang="nb-NO" dirty="0" smtClean="0"/>
              <a:t> hope</a:t>
            </a:r>
            <a:r>
              <a:rPr lang="nb-NO" altLang="nb-NO" dirty="0" smtClean="0"/>
              <a:t>.</a:t>
            </a:r>
            <a:endParaRPr lang="nb-NO" altLang="nb-NO"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74320" indent="-274320" eaLnBrk="1" fontAlgn="auto" hangingPunct="1">
              <a:spcAft>
                <a:spcPts val="0"/>
              </a:spcAft>
              <a:defRPr/>
            </a:pPr>
            <a:r>
              <a:rPr lang="en-US" altLang="nb-NO" sz="1400" u="sng" dirty="0" smtClean="0"/>
              <a:t>NKVTS, Norwegian Center on Violence and Traumatic Stress,</a:t>
            </a:r>
            <a:r>
              <a:rPr lang="en-US" altLang="nb-NO" sz="1400" u="sng" baseline="0" dirty="0" smtClean="0"/>
              <a:t> </a:t>
            </a:r>
            <a:r>
              <a:rPr lang="en-US" altLang="nb-NO" sz="1400" u="sng" dirty="0" smtClean="0"/>
              <a:t>study 1/2014</a:t>
            </a:r>
          </a:p>
          <a:p>
            <a:pPr marL="274320" indent="-274320" eaLnBrk="1" fontAlgn="auto" hangingPunct="1">
              <a:spcAft>
                <a:spcPts val="0"/>
              </a:spcAft>
              <a:defRPr/>
            </a:pPr>
            <a:r>
              <a:rPr lang="nb-NO" altLang="nb-NO" sz="1200" dirty="0" smtClean="0"/>
              <a:t>5 % utsatt for grov vold/partnervold (8% kvinner, 2 % menn)</a:t>
            </a:r>
          </a:p>
          <a:p>
            <a:pPr marL="274320" indent="-274320" eaLnBrk="1" fontAlgn="auto" hangingPunct="1">
              <a:spcAft>
                <a:spcPts val="0"/>
              </a:spcAft>
              <a:defRPr/>
            </a:pPr>
            <a:r>
              <a:rPr lang="nb-NO" altLang="nb-NO" sz="1200" dirty="0" smtClean="0"/>
              <a:t>10 % barn vitne til vold mellom foreldre</a:t>
            </a:r>
          </a:p>
          <a:p>
            <a:pPr marL="274320" indent="-274320" eaLnBrk="1" fontAlgn="auto" hangingPunct="1">
              <a:spcAft>
                <a:spcPts val="0"/>
              </a:spcAft>
              <a:defRPr/>
            </a:pPr>
            <a:r>
              <a:rPr lang="nb-NO" altLang="nb-NO" sz="1200" dirty="0" smtClean="0"/>
              <a:t>Bare 10% oppsøker medisinsk hjelp i tiden etter volden</a:t>
            </a:r>
          </a:p>
          <a:p>
            <a:pPr marL="274320" indent="-274320" eaLnBrk="1" fontAlgn="auto" hangingPunct="1">
              <a:spcAft>
                <a:spcPts val="0"/>
              </a:spcAft>
              <a:defRPr/>
            </a:pPr>
            <a:r>
              <a:rPr lang="nb-NO" altLang="nb-NO" sz="1200" dirty="0" smtClean="0"/>
              <a:t>1 av 3 kvinner og 1 av 6 menn har aldri fortalt noen om volden</a:t>
            </a:r>
          </a:p>
          <a:p>
            <a:pPr marL="274320" indent="-274320" eaLnBrk="1" fontAlgn="auto" hangingPunct="1">
              <a:spcAft>
                <a:spcPts val="0"/>
              </a:spcAft>
              <a:defRPr/>
            </a:pPr>
            <a:r>
              <a:rPr lang="nb-NO" altLang="nb-NO" sz="1200" dirty="0" smtClean="0"/>
              <a:t>Gjennomsnittlig blir 1 kvinne drept månedlig i Norge</a:t>
            </a:r>
          </a:p>
          <a:p>
            <a:pPr marL="274320" indent="-274320" eaLnBrk="1" fontAlgn="auto" hangingPunct="1">
              <a:spcAft>
                <a:spcPts val="0"/>
              </a:spcAft>
              <a:defRPr/>
            </a:pPr>
            <a:r>
              <a:rPr lang="nb-NO" altLang="nb-NO" sz="1200" dirty="0" smtClean="0"/>
              <a:t>Kostnadsanalyse 4,6 til 6,0 milliarder årlig  </a:t>
            </a:r>
          </a:p>
          <a:p>
            <a:pPr marL="274320" indent="-274320" eaLnBrk="1" fontAlgn="auto" hangingPunct="1">
              <a:spcAft>
                <a:spcPts val="0"/>
              </a:spcAft>
              <a:defRPr/>
            </a:pPr>
            <a:r>
              <a:rPr lang="nb-NO" altLang="nb-NO" sz="1200" i="1" dirty="0" smtClean="0"/>
              <a:t>												</a:t>
            </a:r>
            <a:endParaRPr lang="nb-NO" altLang="nb-NO" sz="1000" i="1" dirty="0" smtClean="0"/>
          </a:p>
          <a:p>
            <a:pPr marL="0" indent="0" eaLnBrk="1" fontAlgn="auto" hangingPunct="1">
              <a:spcAft>
                <a:spcPts val="0"/>
              </a:spcAft>
              <a:buFontTx/>
              <a:buNone/>
              <a:defRPr/>
            </a:pPr>
            <a:r>
              <a:rPr lang="nb-NO" altLang="nb-NO" sz="1200" dirty="0" smtClean="0"/>
              <a:t>                       </a:t>
            </a:r>
          </a:p>
          <a:p>
            <a:pPr marL="274320" indent="-274320" eaLnBrk="1" fontAlgn="auto" hangingPunct="1">
              <a:spcAft>
                <a:spcPts val="0"/>
              </a:spcAft>
              <a:defRPr/>
            </a:pPr>
            <a:endParaRPr lang="en-US" altLang="nb-NO" sz="1200" dirty="0" smtClean="0"/>
          </a:p>
          <a:p>
            <a:pPr marL="274320" indent="-274320" eaLnBrk="1" fontAlgn="auto" hangingPunct="1">
              <a:spcAft>
                <a:spcPts val="0"/>
              </a:spcAft>
              <a:defRPr/>
            </a:pPr>
            <a:r>
              <a:rPr lang="en-US" altLang="nb-NO" sz="1200" b="1" dirty="0" smtClean="0"/>
              <a:t>WHO 2014</a:t>
            </a:r>
          </a:p>
          <a:p>
            <a:pPr marL="274320" indent="-274320" eaLnBrk="1" fontAlgn="auto" hangingPunct="1">
              <a:spcAft>
                <a:spcPts val="0"/>
              </a:spcAft>
              <a:defRPr/>
            </a:pPr>
            <a:r>
              <a:rPr lang="en-US" altLang="nb-NO" sz="1200" dirty="0" smtClean="0"/>
              <a:t>This report focuses on interpersonal violence, which is</a:t>
            </a:r>
            <a:r>
              <a:rPr lang="en-US" altLang="nb-NO" sz="1200" baseline="0" dirty="0" smtClean="0"/>
              <a:t> </a:t>
            </a:r>
            <a:r>
              <a:rPr lang="en-US" altLang="nb-NO" sz="1200" dirty="0" smtClean="0"/>
              <a:t>violence that occurs between family members, intimate</a:t>
            </a:r>
            <a:r>
              <a:rPr lang="en-US" altLang="nb-NO" sz="1200" baseline="0" dirty="0" smtClean="0"/>
              <a:t> </a:t>
            </a:r>
            <a:r>
              <a:rPr lang="en-US" altLang="nb-NO" sz="1200" dirty="0" smtClean="0"/>
              <a:t>partners, friends, acquaintances and strangers, and includes</a:t>
            </a:r>
          </a:p>
          <a:p>
            <a:pPr marL="274320" indent="-274320" eaLnBrk="1" fontAlgn="auto" hangingPunct="1">
              <a:spcAft>
                <a:spcPts val="0"/>
              </a:spcAft>
              <a:defRPr/>
            </a:pPr>
            <a:r>
              <a:rPr lang="en-US" altLang="nb-NO" sz="1200" dirty="0" smtClean="0"/>
              <a:t>child maltreatment, youth violence, intimate partner violence,</a:t>
            </a:r>
            <a:r>
              <a:rPr lang="en-US" altLang="nb-NO" sz="1200" baseline="0" dirty="0" smtClean="0"/>
              <a:t> </a:t>
            </a:r>
            <a:r>
              <a:rPr lang="en-US" altLang="nb-NO" sz="1200" dirty="0" smtClean="0"/>
              <a:t>sexual violence and elder abuse. Interpersonal violence is</a:t>
            </a:r>
            <a:r>
              <a:rPr lang="en-US" altLang="nb-NO" sz="1200" baseline="0" dirty="0" smtClean="0"/>
              <a:t> </a:t>
            </a:r>
            <a:r>
              <a:rPr lang="en-US" altLang="nb-NO" sz="1200" dirty="0" smtClean="0"/>
              <a:t>a risk factor for lifelong health and social problems. It is</a:t>
            </a:r>
          </a:p>
          <a:p>
            <a:pPr marL="274320" indent="-274320" eaLnBrk="1" fontAlgn="auto" hangingPunct="1">
              <a:spcAft>
                <a:spcPts val="0"/>
              </a:spcAft>
              <a:defRPr/>
            </a:pPr>
            <a:r>
              <a:rPr lang="en-US" altLang="nb-NO" sz="1200" dirty="0" smtClean="0"/>
              <a:t>both predictable and preventable, and responsibility for</a:t>
            </a:r>
            <a:r>
              <a:rPr lang="en-US" altLang="nb-NO" sz="1200" baseline="0" dirty="0" smtClean="0"/>
              <a:t> </a:t>
            </a:r>
            <a:r>
              <a:rPr lang="en-US" altLang="nb-NO" sz="1200" dirty="0" smtClean="0"/>
              <a:t>addressing it rests clearly with national governments</a:t>
            </a:r>
            <a:r>
              <a:rPr lang="en-US" altLang="nb-NO" sz="1200" dirty="0" smtClean="0"/>
              <a:t>.</a:t>
            </a:r>
          </a:p>
          <a:p>
            <a:pPr marL="274320" marR="0" indent="-274320" defTabSz="457200" eaLnBrk="1" fontAlgn="auto" latinLnBrk="0" hangingPunct="1">
              <a:lnSpc>
                <a:spcPct val="100000"/>
              </a:lnSpc>
              <a:spcBef>
                <a:spcPts val="400"/>
              </a:spcBef>
              <a:spcAft>
                <a:spcPts val="0"/>
              </a:spcAft>
              <a:buClrTx/>
              <a:buSzTx/>
              <a:buFontTx/>
              <a:buNone/>
              <a:tabLst/>
              <a:defRPr/>
            </a:pPr>
            <a:r>
              <a:rPr lang="en-US" sz="1200" u="sng" dirty="0" smtClean="0">
                <a:effectLst/>
                <a:latin typeface="+mn-lt"/>
                <a:ea typeface="+mn-ea"/>
                <a:cs typeface="+mn-cs"/>
                <a:sym typeface="Helvetica"/>
                <a:hlinkClick r:id="rId3"/>
              </a:rPr>
              <a:t>http://www.who.int</a:t>
            </a:r>
            <a:endParaRPr lang="en-US" sz="1200" u="sng" dirty="0" smtClean="0">
              <a:effectLst/>
              <a:latin typeface="+mn-lt"/>
              <a:ea typeface="+mn-ea"/>
              <a:cs typeface="+mn-cs"/>
              <a:sym typeface="Helvetica"/>
            </a:endParaRPr>
          </a:p>
          <a:p>
            <a:pPr marL="274320" marR="0" indent="-274320" defTabSz="457200" eaLnBrk="1" fontAlgn="auto" latinLnBrk="0" hangingPunct="1">
              <a:lnSpc>
                <a:spcPct val="100000"/>
              </a:lnSpc>
              <a:spcBef>
                <a:spcPts val="400"/>
              </a:spcBef>
              <a:spcAft>
                <a:spcPts val="0"/>
              </a:spcAft>
              <a:buClrTx/>
              <a:buSzTx/>
              <a:buFontTx/>
              <a:buNone/>
              <a:tabLst/>
              <a:defRPr/>
            </a:pPr>
            <a:endParaRPr lang="en-US" sz="1200" u="sng" dirty="0" smtClean="0">
              <a:effectLst/>
              <a:latin typeface="+mn-lt"/>
              <a:ea typeface="+mn-ea"/>
              <a:cs typeface="+mn-cs"/>
              <a:sym typeface="Helvetica"/>
            </a:endParaRPr>
          </a:p>
          <a:p>
            <a:pPr marL="274320" marR="0" indent="-274320" defTabSz="457200" eaLnBrk="1" fontAlgn="auto" latinLnBrk="0" hangingPunct="1">
              <a:lnSpc>
                <a:spcPct val="100000"/>
              </a:lnSpc>
              <a:spcBef>
                <a:spcPts val="400"/>
              </a:spcBef>
              <a:spcAft>
                <a:spcPts val="0"/>
              </a:spcAft>
              <a:buClrTx/>
              <a:buSzTx/>
              <a:buFontTx/>
              <a:buNone/>
              <a:tabLst/>
              <a:defRPr/>
            </a:pPr>
            <a:endParaRPr lang="nb-NO" altLang="nb-NO" b="1" dirty="0" smtClean="0"/>
          </a:p>
        </p:txBody>
      </p:sp>
    </p:spTree>
    <p:extLst>
      <p:ext uri="{BB962C8B-B14F-4D97-AF65-F5344CB8AC3E}">
        <p14:creationId xmlns:p14="http://schemas.microsoft.com/office/powerpoint/2010/main" val="1351090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1107094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85750" indent="-285750">
              <a:lnSpc>
                <a:spcPct val="80000"/>
              </a:lnSpc>
              <a:defRPr sz="1800" b="0">
                <a:solidFill>
                  <a:srgbClr val="000000"/>
                </a:solidFill>
                <a:latin typeface="Times New Roman"/>
                <a:ea typeface="Times New Roman"/>
                <a:cs typeface="Times New Roman"/>
                <a:sym typeface="Times New Roman"/>
              </a:defRPr>
            </a:pPr>
            <a:r>
              <a:rPr lang="en-US" b="1" dirty="0" smtClean="0"/>
              <a:t>Safety: </a:t>
            </a:r>
            <a:r>
              <a:rPr lang="en-US" dirty="0" smtClean="0"/>
              <a:t>The abuser may resort to threats or use friends to threat or exert pressure if the case is reported to the police</a:t>
            </a:r>
            <a:endParaRPr lang="en-US" sz="1100" dirty="0" smtClean="0">
              <a:latin typeface="+mn-lt"/>
              <a:ea typeface="+mn-ea"/>
              <a:cs typeface="+mn-cs"/>
              <a:sym typeface="Helvetica"/>
            </a:endParaRPr>
          </a:p>
          <a:p>
            <a:pPr marL="285750" indent="-285750">
              <a:lnSpc>
                <a:spcPct val="80000"/>
              </a:lnSpc>
              <a:defRPr sz="1800" b="0">
                <a:solidFill>
                  <a:srgbClr val="000000"/>
                </a:solidFill>
                <a:latin typeface="Times New Roman"/>
                <a:ea typeface="Times New Roman"/>
                <a:cs typeface="Times New Roman"/>
                <a:sym typeface="Times New Roman"/>
              </a:defRPr>
            </a:pPr>
            <a:r>
              <a:rPr lang="en-US" dirty="0" smtClean="0"/>
              <a:t>Help to get the police and legal counsel involved in such situations</a:t>
            </a:r>
            <a:endParaRPr lang="en-US" sz="1100" dirty="0" smtClean="0">
              <a:latin typeface="+mn-lt"/>
              <a:ea typeface="+mn-ea"/>
              <a:cs typeface="+mn-cs"/>
              <a:sym typeface="Helvetica"/>
            </a:endParaRPr>
          </a:p>
          <a:p>
            <a:pPr marL="285750" indent="-285750">
              <a:lnSpc>
                <a:spcPct val="80000"/>
              </a:lnSpc>
              <a:defRPr sz="1800" b="0">
                <a:solidFill>
                  <a:srgbClr val="000000"/>
                </a:solidFill>
                <a:latin typeface="Times New Roman"/>
                <a:ea typeface="Times New Roman"/>
                <a:cs typeface="Times New Roman"/>
                <a:sym typeface="Times New Roman"/>
              </a:defRPr>
            </a:pPr>
            <a:r>
              <a:rPr lang="en-US" dirty="0" smtClean="0"/>
              <a:t>In cases concerning </a:t>
            </a:r>
            <a:r>
              <a:rPr lang="en-US" b="1" dirty="0" smtClean="0"/>
              <a:t>violence</a:t>
            </a:r>
            <a:r>
              <a:rPr lang="en-US" dirty="0" smtClean="0"/>
              <a:t> </a:t>
            </a:r>
            <a:r>
              <a:rPr lang="en-US" b="1" dirty="0" smtClean="0"/>
              <a:t>in close relationships</a:t>
            </a:r>
            <a:r>
              <a:rPr lang="en-US" dirty="0" smtClean="0"/>
              <a:t> safety is crucial. Where violence has taken place over an extended period of time the patient may have an unrealistic view of the danger. You have to work on this!</a:t>
            </a:r>
            <a:endParaRPr lang="en-US" sz="1100" dirty="0" smtClean="0">
              <a:latin typeface="+mn-lt"/>
              <a:ea typeface="+mn-ea"/>
              <a:cs typeface="+mn-cs"/>
              <a:sym typeface="Helvetica"/>
            </a:endParaRPr>
          </a:p>
          <a:p>
            <a:pPr marL="285750" indent="-285750">
              <a:lnSpc>
                <a:spcPct val="80000"/>
              </a:lnSpc>
              <a:defRPr sz="1800" b="0">
                <a:solidFill>
                  <a:srgbClr val="000000"/>
                </a:solidFill>
                <a:latin typeface="Times New Roman"/>
                <a:ea typeface="Times New Roman"/>
                <a:cs typeface="Times New Roman"/>
                <a:sym typeface="Times New Roman"/>
              </a:defRPr>
            </a:pPr>
            <a:r>
              <a:rPr lang="en-US" dirty="0" smtClean="0"/>
              <a:t>Concrete proposals and measures are necessary (shelter, alarm, restraining order, stay with friends, replacing locks, network to help and protect)</a:t>
            </a:r>
            <a:r>
              <a:rPr lang="en-US" sz="1100" dirty="0" smtClean="0">
                <a:latin typeface="+mn-lt"/>
                <a:ea typeface="+mn-ea"/>
                <a:cs typeface="+mn-cs"/>
                <a:sym typeface="Helvetica"/>
              </a:rPr>
              <a:t>.</a:t>
            </a:r>
            <a:r>
              <a:rPr lang="en-US" sz="1100" baseline="0" dirty="0" smtClean="0">
                <a:latin typeface="+mn-lt"/>
                <a:ea typeface="+mn-ea"/>
                <a:cs typeface="+mn-cs"/>
                <a:sym typeface="Helvetica"/>
              </a:rPr>
              <a:t> </a:t>
            </a:r>
            <a:r>
              <a:rPr lang="en-US" dirty="0" smtClean="0"/>
              <a:t>Ambivalence – the person she loves also represents a threat!</a:t>
            </a:r>
          </a:p>
          <a:p>
            <a:pPr marL="285750" indent="-285750">
              <a:defRPr b="0">
                <a:solidFill>
                  <a:srgbClr val="000000"/>
                </a:solidFill>
                <a:latin typeface="Times New Roman"/>
                <a:ea typeface="Times New Roman"/>
                <a:cs typeface="Times New Roman"/>
                <a:sym typeface="Times New Roman"/>
              </a:defRPr>
            </a:pPr>
            <a:r>
              <a:rPr lang="en-US" b="1" dirty="0" smtClean="0"/>
              <a:t>Reporting to the police: </a:t>
            </a:r>
            <a:r>
              <a:rPr lang="en-US" dirty="0" smtClean="0"/>
              <a:t>The patient will often need time to decide what to do.</a:t>
            </a:r>
            <a:r>
              <a:rPr lang="en-US" sz="1400" baseline="0" dirty="0" smtClean="0">
                <a:latin typeface="+mn-lt"/>
                <a:ea typeface="+mn-ea"/>
                <a:cs typeface="+mn-cs"/>
                <a:sym typeface="Helvetica"/>
              </a:rPr>
              <a:t> </a:t>
            </a:r>
            <a:r>
              <a:rPr lang="en-US" dirty="0" smtClean="0"/>
              <a:t>The counsellor may be an important partner to talk with. The counsellor may help to highlight the consequences of various options. Give advice for the meeting with the legal</a:t>
            </a:r>
            <a:r>
              <a:rPr lang="en-US" baseline="0" dirty="0" smtClean="0"/>
              <a:t> </a:t>
            </a:r>
            <a:r>
              <a:rPr lang="en-US" dirty="0" smtClean="0"/>
              <a:t>counsel</a:t>
            </a:r>
          </a:p>
          <a:p>
            <a:pPr marL="274320" indent="-274320" defTabSz="438911">
              <a:lnSpc>
                <a:spcPts val="2000"/>
              </a:lnSpc>
              <a:defRPr sz="1632">
                <a:solidFill>
                  <a:srgbClr val="000000"/>
                </a:solidFill>
              </a:defRPr>
            </a:pPr>
            <a:r>
              <a:rPr lang="en-US" sz="1400" b="1" dirty="0" smtClean="0"/>
              <a:t>Mastering daily life</a:t>
            </a:r>
            <a:r>
              <a:rPr lang="en-US" sz="1200" b="1" dirty="0" smtClean="0"/>
              <a:t>:</a:t>
            </a:r>
            <a:r>
              <a:rPr lang="en-US" sz="1200" b="1" baseline="0" dirty="0" smtClean="0"/>
              <a:t> </a:t>
            </a:r>
            <a:r>
              <a:rPr lang="en-US" sz="1400" dirty="0" smtClean="0"/>
              <a:t>Conversation and counselling on how to plan, facilitate and change so daily life can be more tolerable and manageable </a:t>
            </a:r>
            <a:endParaRPr lang="en-US" sz="1200" dirty="0" smtClean="0">
              <a:latin typeface="+mn-lt"/>
              <a:ea typeface="+mn-ea"/>
              <a:cs typeface="+mn-cs"/>
              <a:sym typeface="Helvetica"/>
            </a:endParaRPr>
          </a:p>
          <a:p>
            <a:pPr marL="274320" indent="-274320" defTabSz="438911">
              <a:lnSpc>
                <a:spcPts val="2000"/>
              </a:lnSpc>
              <a:defRPr sz="1727" b="0">
                <a:solidFill>
                  <a:srgbClr val="000000"/>
                </a:solidFill>
                <a:latin typeface="Times New Roman"/>
                <a:ea typeface="Times New Roman"/>
                <a:cs typeface="Times New Roman"/>
                <a:sym typeface="Times New Roman"/>
              </a:defRPr>
            </a:pPr>
            <a:r>
              <a:rPr lang="en-US" sz="1400" dirty="0" smtClean="0"/>
              <a:t>Food and sleep – the primary needs must be taken seriously! Cooperate with the doctor. Be restrictive with sleeping medication the first days</a:t>
            </a:r>
            <a:endParaRPr lang="en-US" sz="1200" dirty="0" smtClean="0">
              <a:latin typeface="+mn-lt"/>
              <a:ea typeface="+mn-ea"/>
              <a:cs typeface="+mn-cs"/>
              <a:sym typeface="Helvetica"/>
            </a:endParaRPr>
          </a:p>
          <a:p>
            <a:pPr marL="274320" indent="-274320" defTabSz="438911">
              <a:lnSpc>
                <a:spcPts val="2000"/>
              </a:lnSpc>
              <a:defRPr sz="1727" b="0">
                <a:solidFill>
                  <a:srgbClr val="000000"/>
                </a:solidFill>
                <a:latin typeface="Times New Roman"/>
                <a:ea typeface="Times New Roman"/>
                <a:cs typeface="Times New Roman"/>
                <a:sym typeface="Times New Roman"/>
              </a:defRPr>
            </a:pPr>
            <a:r>
              <a:rPr lang="en-US" sz="1400" dirty="0" smtClean="0"/>
              <a:t>Structure in daily life</a:t>
            </a:r>
            <a:endParaRPr lang="en-US" sz="1200" dirty="0" smtClean="0">
              <a:latin typeface="+mn-lt"/>
              <a:ea typeface="+mn-ea"/>
              <a:cs typeface="+mn-cs"/>
              <a:sym typeface="Helvetica"/>
            </a:endParaRPr>
          </a:p>
          <a:p>
            <a:pPr marL="274320" indent="-274320" defTabSz="438911">
              <a:lnSpc>
                <a:spcPts val="2000"/>
              </a:lnSpc>
              <a:defRPr sz="1727" b="0">
                <a:solidFill>
                  <a:srgbClr val="000000"/>
                </a:solidFill>
                <a:latin typeface="Times New Roman"/>
                <a:ea typeface="Times New Roman"/>
                <a:cs typeface="Times New Roman"/>
                <a:sym typeface="Times New Roman"/>
              </a:defRPr>
            </a:pPr>
            <a:r>
              <a:rPr lang="en-US" sz="1400" dirty="0" smtClean="0"/>
              <a:t>Regularity, maintain day and night rhythms</a:t>
            </a:r>
            <a:endParaRPr lang="en-US" sz="1200" dirty="0" smtClean="0">
              <a:latin typeface="+mn-lt"/>
              <a:ea typeface="+mn-ea"/>
              <a:cs typeface="+mn-cs"/>
              <a:sym typeface="Helvetica"/>
            </a:endParaRPr>
          </a:p>
          <a:p>
            <a:pPr marL="274320" indent="-274320" defTabSz="438911">
              <a:lnSpc>
                <a:spcPts val="2000"/>
              </a:lnSpc>
              <a:defRPr sz="1727" b="0">
                <a:solidFill>
                  <a:srgbClr val="000000"/>
                </a:solidFill>
                <a:latin typeface="Times New Roman"/>
                <a:ea typeface="Times New Roman"/>
                <a:cs typeface="Times New Roman"/>
                <a:sym typeface="Times New Roman"/>
              </a:defRPr>
            </a:pPr>
            <a:r>
              <a:rPr lang="en-US" sz="1400" dirty="0" smtClean="0"/>
              <a:t>Activities that might offer relief</a:t>
            </a:r>
          </a:p>
          <a:p>
            <a:pPr marL="274320" marR="0" indent="-274320" defTabSz="438911" eaLnBrk="1" fontAlgn="auto" latinLnBrk="0" hangingPunct="1">
              <a:lnSpc>
                <a:spcPts val="2000"/>
              </a:lnSpc>
              <a:spcBef>
                <a:spcPts val="400"/>
              </a:spcBef>
              <a:spcAft>
                <a:spcPts val="0"/>
              </a:spcAft>
              <a:buClrTx/>
              <a:buSzTx/>
              <a:buFontTx/>
              <a:buNone/>
              <a:tabLst/>
              <a:defRPr sz="1727" b="0">
                <a:solidFill>
                  <a:srgbClr val="000000"/>
                </a:solidFill>
                <a:latin typeface="Times New Roman"/>
                <a:ea typeface="Times New Roman"/>
                <a:cs typeface="Times New Roman"/>
                <a:sym typeface="Times New Roman"/>
              </a:defRPr>
            </a:pPr>
            <a:r>
              <a:rPr lang="en-US" sz="1200" b="1" dirty="0" smtClean="0"/>
              <a:t>Information</a:t>
            </a:r>
            <a:r>
              <a:rPr lang="en-US" sz="1200" b="1" baseline="0" dirty="0" smtClean="0"/>
              <a:t> P</a:t>
            </a:r>
            <a:r>
              <a:rPr lang="en-US" sz="1200" b="1" dirty="0" smtClean="0"/>
              <a:t>ost-traumatic reactions</a:t>
            </a:r>
            <a:r>
              <a:rPr lang="en-US" sz="1100" b="1" dirty="0" smtClean="0">
                <a:latin typeface="+mn-lt"/>
                <a:ea typeface="+mn-ea"/>
                <a:cs typeface="+mn-cs"/>
                <a:sym typeface="Helvetica"/>
              </a:rPr>
              <a:t>:</a:t>
            </a:r>
            <a:r>
              <a:rPr lang="en-US" sz="1100" b="1" baseline="0" dirty="0" smtClean="0">
                <a:latin typeface="+mn-lt"/>
                <a:ea typeface="+mn-ea"/>
                <a:cs typeface="+mn-cs"/>
                <a:sym typeface="Helvetica"/>
              </a:rPr>
              <a:t> </a:t>
            </a:r>
            <a:r>
              <a:rPr lang="en-US" sz="1200" dirty="0" smtClean="0"/>
              <a:t>Important because this reduces the burden of experiencing reactions one does not understand or misinterprets. “There’s something wrong with me”</a:t>
            </a:r>
          </a:p>
          <a:p>
            <a:pPr marL="285750" indent="-285750">
              <a:lnSpc>
                <a:spcPct val="100000"/>
              </a:lnSpc>
              <a:defRPr>
                <a:solidFill>
                  <a:srgbClr val="000000"/>
                </a:solidFill>
                <a:latin typeface="Times New Roman"/>
                <a:ea typeface="Times New Roman"/>
                <a:cs typeface="Times New Roman"/>
                <a:sym typeface="Times New Roman"/>
              </a:defRPr>
            </a:pPr>
            <a:r>
              <a:rPr lang="en-US" sz="1400" b="1" dirty="0" smtClean="0"/>
              <a:t>Guilt and responsibility: </a:t>
            </a:r>
            <a:r>
              <a:rPr lang="en-US" sz="1400" b="0" dirty="0" smtClean="0"/>
              <a:t>Help the patient to distinguish between their own responsibility and the other’s guilt</a:t>
            </a:r>
            <a:endParaRPr lang="en-US" sz="1200" b="0" dirty="0" smtClean="0">
              <a:latin typeface="+mn-lt"/>
              <a:ea typeface="+mn-ea"/>
              <a:cs typeface="+mn-cs"/>
              <a:sym typeface="Helvetica"/>
            </a:endParaRPr>
          </a:p>
          <a:p>
            <a:pPr marL="285750" indent="-285750">
              <a:lnSpc>
                <a:spcPct val="100000"/>
              </a:lnSpc>
              <a:defRPr sz="1800" b="0">
                <a:solidFill>
                  <a:srgbClr val="000000"/>
                </a:solidFill>
                <a:latin typeface="Times New Roman"/>
                <a:ea typeface="Times New Roman"/>
                <a:cs typeface="Times New Roman"/>
                <a:sym typeface="Times New Roman"/>
              </a:defRPr>
            </a:pPr>
            <a:r>
              <a:rPr lang="en-US" sz="2000" dirty="0" smtClean="0"/>
              <a:t>Anyone who is the victim of assault knows they are responsible for some choices prior to the abuse and are concerned about these choices</a:t>
            </a:r>
            <a:endParaRPr lang="en-US" sz="1200" dirty="0" smtClean="0">
              <a:latin typeface="+mn-lt"/>
              <a:ea typeface="+mn-ea"/>
              <a:cs typeface="+mn-cs"/>
              <a:sym typeface="Helvetica"/>
            </a:endParaRPr>
          </a:p>
          <a:p>
            <a:pPr marL="285750" indent="-285750">
              <a:lnSpc>
                <a:spcPct val="100000"/>
              </a:lnSpc>
              <a:defRPr sz="1800" b="0">
                <a:solidFill>
                  <a:srgbClr val="000000"/>
                </a:solidFill>
                <a:latin typeface="Times New Roman"/>
                <a:ea typeface="Times New Roman"/>
                <a:cs typeface="Times New Roman"/>
                <a:sym typeface="Times New Roman"/>
              </a:defRPr>
            </a:pPr>
            <a:r>
              <a:rPr lang="en-US" sz="2000" dirty="0" smtClean="0"/>
              <a:t>Many see their choices as equal to the subsequent abuse (e.g. the road taken, drinking too much)</a:t>
            </a:r>
            <a:endParaRPr lang="en-US" sz="1200" dirty="0" smtClean="0">
              <a:latin typeface="+mn-lt"/>
              <a:ea typeface="+mn-ea"/>
              <a:cs typeface="+mn-cs"/>
              <a:sym typeface="Helvetica"/>
            </a:endParaRPr>
          </a:p>
          <a:p>
            <a:pPr marL="285750" indent="-285750">
              <a:lnSpc>
                <a:spcPct val="100000"/>
              </a:lnSpc>
              <a:defRPr sz="1800" b="0">
                <a:solidFill>
                  <a:srgbClr val="000000"/>
                </a:solidFill>
                <a:latin typeface="Times New Roman"/>
                <a:ea typeface="Times New Roman"/>
                <a:cs typeface="Times New Roman"/>
                <a:sym typeface="Times New Roman"/>
              </a:defRPr>
            </a:pPr>
            <a:r>
              <a:rPr lang="en-US" sz="2000" dirty="0" smtClean="0"/>
              <a:t>We must examine these choices together, what motivated them – what did she think. Break down the idea that these choices had a direct link to and caused the assault</a:t>
            </a:r>
            <a:endParaRPr lang="en-US" sz="1200" dirty="0" smtClean="0">
              <a:latin typeface="+mn-lt"/>
              <a:ea typeface="+mn-ea"/>
              <a:cs typeface="+mn-cs"/>
              <a:sym typeface="Helvetica"/>
            </a:endParaRPr>
          </a:p>
          <a:p>
            <a:pPr marL="285750" indent="-285750">
              <a:lnSpc>
                <a:spcPct val="100000"/>
              </a:lnSpc>
              <a:defRPr sz="1800" b="0">
                <a:solidFill>
                  <a:srgbClr val="000000"/>
                </a:solidFill>
                <a:latin typeface="Times New Roman"/>
                <a:ea typeface="Times New Roman"/>
                <a:cs typeface="Times New Roman"/>
                <a:sym typeface="Times New Roman"/>
              </a:defRPr>
            </a:pPr>
            <a:r>
              <a:rPr lang="en-US" sz="2000" dirty="0" smtClean="0"/>
              <a:t>How far into the incident did the patient have freedom of choice?</a:t>
            </a:r>
            <a:endParaRPr lang="en-US" sz="1200" dirty="0" smtClean="0">
              <a:latin typeface="+mn-lt"/>
              <a:ea typeface="+mn-ea"/>
              <a:cs typeface="+mn-cs"/>
              <a:sym typeface="Helvetica"/>
            </a:endParaRPr>
          </a:p>
          <a:p>
            <a:pPr marL="285750" indent="-285750">
              <a:lnSpc>
                <a:spcPct val="100000"/>
              </a:lnSpc>
              <a:defRPr sz="1800" b="0">
                <a:solidFill>
                  <a:srgbClr val="000000"/>
                </a:solidFill>
                <a:latin typeface="Times New Roman"/>
                <a:ea typeface="Times New Roman"/>
                <a:cs typeface="Times New Roman"/>
                <a:sym typeface="Times New Roman"/>
              </a:defRPr>
            </a:pPr>
            <a:r>
              <a:rPr lang="en-US" sz="2000" dirty="0" smtClean="0"/>
              <a:t>Victims of abuse tend to assume guilt even for things they were unaware of at the time of the assault. They have then used this information later on to blame themselves </a:t>
            </a:r>
            <a:endParaRPr lang="en-US" sz="1200" dirty="0" smtClean="0">
              <a:latin typeface="+mn-lt"/>
              <a:ea typeface="+mn-ea"/>
              <a:cs typeface="+mn-cs"/>
              <a:sym typeface="Helvetica"/>
            </a:endParaRPr>
          </a:p>
          <a:p>
            <a:pPr marL="285750" indent="-285750">
              <a:lnSpc>
                <a:spcPct val="100000"/>
              </a:lnSpc>
              <a:defRPr sz="1800" b="0">
                <a:solidFill>
                  <a:srgbClr val="000000"/>
                </a:solidFill>
                <a:latin typeface="Times New Roman"/>
                <a:ea typeface="Times New Roman"/>
                <a:cs typeface="Times New Roman"/>
                <a:sym typeface="Times New Roman"/>
              </a:defRPr>
            </a:pPr>
            <a:r>
              <a:rPr lang="en-US" sz="2000" dirty="0" smtClean="0"/>
              <a:t>Talk about what type of information one had during the situation and which information has come after the fact. This may help to alleviate the burden of guilt</a:t>
            </a:r>
          </a:p>
          <a:p>
            <a:pPr marL="285750" indent="-285750">
              <a:lnSpc>
                <a:spcPct val="90000"/>
              </a:lnSpc>
              <a:defRPr>
                <a:solidFill>
                  <a:srgbClr val="000000"/>
                </a:solidFill>
                <a:latin typeface="Times New Roman"/>
                <a:ea typeface="Times New Roman"/>
                <a:cs typeface="Times New Roman"/>
                <a:sym typeface="Times New Roman"/>
              </a:defRPr>
            </a:pPr>
            <a:r>
              <a:rPr lang="en-US" sz="1400" b="1" dirty="0" smtClean="0"/>
              <a:t>Feeling of shame</a:t>
            </a:r>
            <a:r>
              <a:rPr lang="en-US" sz="1200" b="1" dirty="0" smtClean="0">
                <a:latin typeface="+mn-lt"/>
                <a:ea typeface="+mn-ea"/>
                <a:cs typeface="+mn-cs"/>
                <a:sym typeface="Helvetica"/>
              </a:rPr>
              <a:t>:</a:t>
            </a:r>
            <a:r>
              <a:rPr lang="en-US" sz="1200" b="1" baseline="0" dirty="0" smtClean="0">
                <a:latin typeface="+mn-lt"/>
                <a:ea typeface="+mn-ea"/>
                <a:cs typeface="+mn-cs"/>
                <a:sym typeface="Helvetica"/>
              </a:rPr>
              <a:t> </a:t>
            </a:r>
            <a:r>
              <a:rPr lang="en-US" sz="2000" dirty="0" smtClean="0"/>
              <a:t>A feeling of shame may impact relationships, prevent </a:t>
            </a:r>
            <a:r>
              <a:rPr lang="en-US" sz="2000" dirty="0" err="1" smtClean="0"/>
              <a:t>realisation</a:t>
            </a:r>
            <a:r>
              <a:rPr lang="en-US" sz="2000" dirty="0" smtClean="0"/>
              <a:t>/enjoyment of life and reduce the quality of life. It may also dominate one's self-esteem and will often reinforce withdrawal and isolation.</a:t>
            </a:r>
            <a:r>
              <a:rPr lang="en-US" sz="1200" baseline="0" dirty="0" smtClean="0">
                <a:latin typeface="+mn-lt"/>
                <a:ea typeface="+mn-ea"/>
                <a:cs typeface="+mn-cs"/>
                <a:sym typeface="Helvetica"/>
              </a:rPr>
              <a:t> </a:t>
            </a:r>
            <a:r>
              <a:rPr lang="en-US" sz="2000" dirty="0" smtClean="0"/>
              <a:t>What does it do to me to be a “rape victim”?</a:t>
            </a:r>
            <a:endParaRPr lang="en-US" sz="1200" dirty="0" smtClean="0">
              <a:latin typeface="+mn-lt"/>
              <a:ea typeface="+mn-ea"/>
              <a:cs typeface="+mn-cs"/>
              <a:sym typeface="Helvetica"/>
            </a:endParaRPr>
          </a:p>
          <a:p>
            <a:pPr marL="285750" indent="-285750">
              <a:lnSpc>
                <a:spcPct val="90000"/>
              </a:lnSpc>
              <a:defRPr sz="1800" b="0">
                <a:solidFill>
                  <a:srgbClr val="000000"/>
                </a:solidFill>
                <a:latin typeface="Times New Roman"/>
                <a:ea typeface="Times New Roman"/>
                <a:cs typeface="Times New Roman"/>
                <a:sym typeface="Times New Roman"/>
              </a:defRPr>
            </a:pPr>
            <a:r>
              <a:rPr lang="en-US" sz="2000" dirty="0" smtClean="0"/>
              <a:t>It may be necessary to inquire about these feelings, to bring them out by supplying new knowledge and understanding. Take control and place the shame!</a:t>
            </a:r>
          </a:p>
          <a:p>
            <a:pPr marL="285750" indent="-285750">
              <a:defRPr>
                <a:solidFill>
                  <a:srgbClr val="000000"/>
                </a:solidFill>
                <a:latin typeface="Times New Roman"/>
                <a:ea typeface="Times New Roman"/>
                <a:cs typeface="Times New Roman"/>
                <a:sym typeface="Times New Roman"/>
              </a:defRPr>
            </a:pPr>
            <a:r>
              <a:rPr lang="en-US" sz="1400" b="1" dirty="0" smtClean="0"/>
              <a:t>Withdrawal and isolation tendencies:</a:t>
            </a:r>
            <a:r>
              <a:rPr lang="en-US" sz="1200" b="1" baseline="0" dirty="0" smtClean="0">
                <a:latin typeface="+mn-lt"/>
                <a:ea typeface="+mn-ea"/>
                <a:cs typeface="+mn-cs"/>
                <a:sym typeface="Helvetica"/>
              </a:rPr>
              <a:t> </a:t>
            </a:r>
            <a:r>
              <a:rPr lang="en-US" sz="2000" dirty="0" smtClean="0"/>
              <a:t>Levels of isolation and withdrawal are considered normal initially and also have logical connections to feelings of guilt and shame</a:t>
            </a:r>
            <a:endParaRPr lang="en-US" sz="1200" dirty="0" smtClean="0">
              <a:latin typeface="+mn-lt"/>
              <a:ea typeface="+mn-ea"/>
              <a:cs typeface="+mn-cs"/>
              <a:sym typeface="Helvetica"/>
            </a:endParaRPr>
          </a:p>
          <a:p>
            <a:pPr marL="285750" indent="-285750">
              <a:defRPr sz="1800" b="0">
                <a:solidFill>
                  <a:srgbClr val="000000"/>
                </a:solidFill>
                <a:latin typeface="Times New Roman"/>
                <a:ea typeface="Times New Roman"/>
                <a:cs typeface="Times New Roman"/>
                <a:sym typeface="Times New Roman"/>
              </a:defRPr>
            </a:pPr>
            <a:r>
              <a:rPr lang="en-US" sz="2000" dirty="0" smtClean="0"/>
              <a:t>The consequence may be that the patient does not receive the necessary help, whether from networks or the assistance system. Extra alertness is therefore vital to prevent withdrawal</a:t>
            </a:r>
          </a:p>
          <a:p>
            <a:pPr marL="285750" indent="-285750">
              <a:defRPr>
                <a:solidFill>
                  <a:srgbClr val="000000"/>
                </a:solidFill>
                <a:latin typeface="Times New Roman"/>
                <a:ea typeface="Times New Roman"/>
                <a:cs typeface="Times New Roman"/>
                <a:sym typeface="Times New Roman"/>
              </a:defRPr>
            </a:pPr>
            <a:r>
              <a:rPr lang="en-US" b="1" dirty="0" smtClean="0"/>
              <a:t>Intrusive images and recollections:</a:t>
            </a:r>
            <a:r>
              <a:rPr lang="en-US" b="1" baseline="0" dirty="0" smtClean="0"/>
              <a:t> </a:t>
            </a:r>
            <a:r>
              <a:rPr lang="en-US" dirty="0" smtClean="0"/>
              <a:t>These are normal post-traumatic reactions for some time after the assault</a:t>
            </a:r>
            <a:r>
              <a:rPr lang="en-US" sz="1100" dirty="0" smtClean="0">
                <a:latin typeface="+mn-lt"/>
                <a:ea typeface="+mn-ea"/>
                <a:cs typeface="+mn-cs"/>
                <a:sym typeface="Helvetica"/>
              </a:rPr>
              <a:t>.</a:t>
            </a:r>
            <a:r>
              <a:rPr lang="en-US" sz="1100" baseline="0" dirty="0" smtClean="0">
                <a:latin typeface="+mn-lt"/>
                <a:ea typeface="+mn-ea"/>
                <a:cs typeface="+mn-cs"/>
                <a:sym typeface="Helvetica"/>
              </a:rPr>
              <a:t> </a:t>
            </a:r>
            <a:r>
              <a:rPr lang="en-US" dirty="0" smtClean="0"/>
              <a:t>These are painful and aggravating reactions which erode concentration and mastering of daily life</a:t>
            </a:r>
            <a:r>
              <a:rPr lang="en-US" sz="1100" dirty="0" smtClean="0">
                <a:latin typeface="+mn-lt"/>
                <a:ea typeface="+mn-ea"/>
                <a:cs typeface="+mn-cs"/>
                <a:sym typeface="Helvetica"/>
              </a:rPr>
              <a:t>.</a:t>
            </a:r>
            <a:r>
              <a:rPr lang="en-US" sz="1100" baseline="0" dirty="0" smtClean="0">
                <a:latin typeface="+mn-lt"/>
                <a:ea typeface="+mn-ea"/>
                <a:cs typeface="+mn-cs"/>
                <a:sym typeface="Helvetica"/>
              </a:rPr>
              <a:t> </a:t>
            </a:r>
            <a:r>
              <a:rPr lang="en-US" dirty="0" smtClean="0"/>
              <a:t>We always ask about this!</a:t>
            </a:r>
            <a:r>
              <a:rPr lang="en-US" sz="1100" baseline="0" dirty="0" smtClean="0">
                <a:latin typeface="+mn-lt"/>
                <a:ea typeface="+mn-ea"/>
                <a:cs typeface="+mn-cs"/>
                <a:sym typeface="Helvetica"/>
              </a:rPr>
              <a:t> </a:t>
            </a:r>
            <a:r>
              <a:rPr lang="en-US" dirty="0" smtClean="0"/>
              <a:t>One cannot expect that the patient will always want to address this</a:t>
            </a:r>
            <a:r>
              <a:rPr lang="en-US" sz="1100" dirty="0" smtClean="0">
                <a:latin typeface="+mn-lt"/>
                <a:ea typeface="+mn-ea"/>
                <a:cs typeface="+mn-cs"/>
                <a:sym typeface="Helvetica"/>
              </a:rPr>
              <a:t>.</a:t>
            </a:r>
            <a:r>
              <a:rPr lang="en-US" sz="1100" baseline="0" dirty="0" smtClean="0">
                <a:latin typeface="+mn-lt"/>
                <a:ea typeface="+mn-ea"/>
                <a:cs typeface="+mn-cs"/>
                <a:sym typeface="Helvetica"/>
              </a:rPr>
              <a:t> </a:t>
            </a:r>
            <a:r>
              <a:rPr lang="en-US" dirty="0" smtClean="0"/>
              <a:t>There are self-help exercises that have proved to be quite effective! The screen technique</a:t>
            </a:r>
            <a:r>
              <a:rPr lang="en-US" sz="1100" dirty="0" smtClean="0">
                <a:latin typeface="+mn-lt"/>
                <a:ea typeface="+mn-ea"/>
                <a:cs typeface="+mn-cs"/>
                <a:sym typeface="Helvetica"/>
              </a:rPr>
              <a:t>.</a:t>
            </a:r>
            <a:r>
              <a:rPr lang="en-US" sz="1100" baseline="0" dirty="0" smtClean="0">
                <a:latin typeface="+mn-lt"/>
                <a:ea typeface="+mn-ea"/>
                <a:cs typeface="+mn-cs"/>
                <a:sym typeface="Helvetica"/>
              </a:rPr>
              <a:t> </a:t>
            </a:r>
            <a:r>
              <a:rPr lang="en-US" dirty="0" smtClean="0"/>
              <a:t>Clouds drifting away.</a:t>
            </a:r>
          </a:p>
          <a:p>
            <a:pPr marL="285750" indent="-285750">
              <a:defRPr>
                <a:solidFill>
                  <a:srgbClr val="000000"/>
                </a:solidFill>
                <a:latin typeface="Times New Roman"/>
                <a:ea typeface="Times New Roman"/>
                <a:cs typeface="Times New Roman"/>
                <a:sym typeface="Times New Roman"/>
              </a:defRPr>
            </a:pPr>
            <a:r>
              <a:rPr lang="en-US" sz="1100" b="1" dirty="0" smtClean="0"/>
              <a:t>Concentration problems:</a:t>
            </a:r>
            <a:r>
              <a:rPr lang="en-US" sz="1050" b="1" baseline="0" dirty="0" smtClean="0">
                <a:latin typeface="+mn-lt"/>
                <a:ea typeface="+mn-ea"/>
                <a:cs typeface="+mn-cs"/>
                <a:sym typeface="Helvetica"/>
              </a:rPr>
              <a:t> </a:t>
            </a:r>
            <a:r>
              <a:rPr lang="en-US" sz="1600" dirty="0" smtClean="0"/>
              <a:t>Information that this is a common post-traumatic reaction is important</a:t>
            </a:r>
            <a:r>
              <a:rPr lang="en-US" sz="1050" dirty="0" smtClean="0">
                <a:latin typeface="+mn-lt"/>
                <a:ea typeface="+mn-ea"/>
                <a:cs typeface="+mn-cs"/>
                <a:sym typeface="Helvetica"/>
              </a:rPr>
              <a:t>.</a:t>
            </a:r>
            <a:r>
              <a:rPr lang="en-US" sz="1050" baseline="0" dirty="0" smtClean="0">
                <a:latin typeface="+mn-lt"/>
                <a:ea typeface="+mn-ea"/>
                <a:cs typeface="+mn-cs"/>
                <a:sym typeface="Helvetica"/>
              </a:rPr>
              <a:t> </a:t>
            </a:r>
            <a:r>
              <a:rPr lang="en-US" sz="1600" dirty="0" smtClean="0"/>
              <a:t>A loss of the ability to concentrate causes problems in school and work situations</a:t>
            </a:r>
            <a:r>
              <a:rPr lang="en-US" sz="1050" dirty="0" smtClean="0">
                <a:latin typeface="+mn-lt"/>
                <a:ea typeface="+mn-ea"/>
                <a:cs typeface="+mn-cs"/>
                <a:sym typeface="Helvetica"/>
              </a:rPr>
              <a:t>.</a:t>
            </a:r>
            <a:r>
              <a:rPr lang="en-US" sz="1050" baseline="0" dirty="0" smtClean="0">
                <a:latin typeface="+mn-lt"/>
                <a:ea typeface="+mn-ea"/>
                <a:cs typeface="+mn-cs"/>
                <a:sym typeface="Helvetica"/>
              </a:rPr>
              <a:t> </a:t>
            </a:r>
            <a:r>
              <a:rPr lang="en-US" sz="1600" dirty="0" smtClean="0"/>
              <a:t>Suitable measures may be information letters to the school or employer.</a:t>
            </a:r>
            <a:r>
              <a:rPr lang="en-US" sz="1050" baseline="0" dirty="0" smtClean="0">
                <a:latin typeface="+mn-lt"/>
                <a:ea typeface="+mn-ea"/>
                <a:cs typeface="+mn-cs"/>
                <a:sym typeface="Helvetica"/>
              </a:rPr>
              <a:t> </a:t>
            </a:r>
            <a:r>
              <a:rPr lang="en-US" sz="1600" dirty="0" smtClean="0"/>
              <a:t>Reduce the workload for a period. Teaching adapted to the situation and the reduction in learning capacity</a:t>
            </a:r>
          </a:p>
          <a:p>
            <a:pPr marL="285750" indent="-285750">
              <a:defRPr>
                <a:solidFill>
                  <a:srgbClr val="000000"/>
                </a:solidFill>
                <a:latin typeface="Times New Roman"/>
                <a:ea typeface="Times New Roman"/>
                <a:cs typeface="Times New Roman"/>
                <a:sym typeface="Times New Roman"/>
              </a:defRPr>
            </a:pPr>
            <a:r>
              <a:rPr lang="en-US" sz="1600" b="1" dirty="0" err="1" smtClean="0"/>
              <a:t>Relationships:</a:t>
            </a:r>
            <a:r>
              <a:rPr lang="en-US" sz="2400" dirty="0" err="1" smtClean="0"/>
              <a:t>The</a:t>
            </a:r>
            <a:r>
              <a:rPr lang="en-US" sz="2400" dirty="0" smtClean="0"/>
              <a:t> patient's perceptions of network reactions are very important in the follow-up activities. Many need time to decide whether they want to inform the people closest to them. Perhaps some should avoid doing so. If the patient has a network that can contribute, it may be important that it uses the counselling program.</a:t>
            </a:r>
            <a:r>
              <a:rPr lang="en-US" sz="2400" baseline="0" dirty="0" smtClean="0"/>
              <a:t> </a:t>
            </a:r>
            <a:r>
              <a:rPr lang="en-US" sz="2400" dirty="0" smtClean="0"/>
              <a:t>A supportive network may have a healing effect. Mobilizing networks is thus very important when working with victims of abuse</a:t>
            </a:r>
            <a:r>
              <a:rPr lang="en-US" sz="1400" dirty="0" smtClean="0">
                <a:latin typeface="+mn-lt"/>
                <a:ea typeface="+mn-ea"/>
                <a:cs typeface="+mn-cs"/>
                <a:sym typeface="Helvetica"/>
              </a:rPr>
              <a:t>.</a:t>
            </a:r>
            <a:r>
              <a:rPr lang="en-US" sz="1400" baseline="0" dirty="0" smtClean="0">
                <a:latin typeface="+mn-lt"/>
                <a:ea typeface="+mn-ea"/>
                <a:cs typeface="+mn-cs"/>
                <a:sym typeface="Helvetica"/>
              </a:rPr>
              <a:t> </a:t>
            </a:r>
            <a:r>
              <a:rPr lang="en-US" sz="2400" dirty="0" smtClean="0"/>
              <a:t>A network that rejects and accuses the victim of abuse reinforces the trauma. Research shows that lack of support or rejection and accusations are factors predicting serious mental problems in the time after the abuse</a:t>
            </a:r>
          </a:p>
          <a:p>
            <a:pPr marL="285750" marR="0" indent="-285750" defTabSz="457200" eaLnBrk="1" fontAlgn="auto" latinLnBrk="0" hangingPunct="1">
              <a:lnSpc>
                <a:spcPct val="100000"/>
              </a:lnSpc>
              <a:spcBef>
                <a:spcPts val="400"/>
              </a:spcBef>
              <a:spcAft>
                <a:spcPts val="0"/>
              </a:spcAft>
              <a:buClrTx/>
              <a:buSzTx/>
              <a:buFontTx/>
              <a:buNone/>
              <a:tabLst/>
              <a:defRPr>
                <a:solidFill>
                  <a:srgbClr val="000000"/>
                </a:solidFill>
                <a:latin typeface="Times New Roman"/>
                <a:ea typeface="Times New Roman"/>
                <a:cs typeface="Times New Roman"/>
                <a:sym typeface="Times New Roman"/>
              </a:defRPr>
            </a:pPr>
            <a:r>
              <a:rPr lang="en-US" sz="1600" b="1" dirty="0" smtClean="0"/>
              <a:t>Sexuality:</a:t>
            </a:r>
            <a:r>
              <a:rPr lang="en-US" sz="1400" b="1" baseline="0" dirty="0" smtClean="0">
                <a:latin typeface="+mn-lt"/>
                <a:ea typeface="+mn-ea"/>
                <a:cs typeface="+mn-cs"/>
                <a:sym typeface="Helvetica"/>
              </a:rPr>
              <a:t> </a:t>
            </a:r>
            <a:r>
              <a:rPr lang="en-US" sz="2400" dirty="0" smtClean="0"/>
              <a:t>Abuse has consequences for intimacy and sexuality</a:t>
            </a:r>
            <a:r>
              <a:rPr lang="en-US" sz="1400" dirty="0" smtClean="0">
                <a:latin typeface="+mn-lt"/>
                <a:ea typeface="+mn-ea"/>
                <a:cs typeface="+mn-cs"/>
                <a:sym typeface="Helvetica"/>
              </a:rPr>
              <a:t>.</a:t>
            </a:r>
            <a:r>
              <a:rPr lang="en-US" sz="1400" baseline="0" dirty="0" smtClean="0">
                <a:latin typeface="+mn-lt"/>
                <a:ea typeface="+mn-ea"/>
                <a:cs typeface="+mn-cs"/>
                <a:sym typeface="Helvetica"/>
              </a:rPr>
              <a:t> </a:t>
            </a:r>
            <a:r>
              <a:rPr lang="en-US" sz="2400" dirty="0" smtClean="0"/>
              <a:t>Some react by wanting to distance themselves from their partner for a period of time</a:t>
            </a:r>
            <a:r>
              <a:rPr lang="en-US" sz="1400" dirty="0" smtClean="0">
                <a:latin typeface="+mn-lt"/>
                <a:ea typeface="+mn-ea"/>
                <a:cs typeface="+mn-cs"/>
                <a:sym typeface="Helvetica"/>
              </a:rPr>
              <a:t>.</a:t>
            </a:r>
            <a:r>
              <a:rPr lang="en-US" sz="1400" baseline="0" dirty="0" smtClean="0">
                <a:latin typeface="+mn-lt"/>
                <a:ea typeface="+mn-ea"/>
                <a:cs typeface="+mn-cs"/>
                <a:sym typeface="Helvetica"/>
              </a:rPr>
              <a:t> </a:t>
            </a:r>
            <a:r>
              <a:rPr lang="en-US" sz="2400" dirty="0" smtClean="0"/>
              <a:t>Others seek the opposite and have a greater need for intimacy</a:t>
            </a:r>
            <a:r>
              <a:rPr lang="en-US" sz="1400" dirty="0" smtClean="0">
                <a:latin typeface="+mn-lt"/>
                <a:ea typeface="+mn-ea"/>
                <a:cs typeface="+mn-cs"/>
                <a:sym typeface="Helvetica"/>
              </a:rPr>
              <a:t>.</a:t>
            </a:r>
            <a:r>
              <a:rPr lang="en-US" sz="1400" baseline="0" dirty="0" smtClean="0">
                <a:latin typeface="+mn-lt"/>
                <a:ea typeface="+mn-ea"/>
                <a:cs typeface="+mn-cs"/>
                <a:sym typeface="Helvetica"/>
              </a:rPr>
              <a:t> It is important  that  </a:t>
            </a:r>
            <a:r>
              <a:rPr lang="en-US" sz="1400" dirty="0" smtClean="0"/>
              <a:t>she/he feels safe and</a:t>
            </a:r>
            <a:r>
              <a:rPr lang="en-US" sz="1400" baseline="0" dirty="0" smtClean="0"/>
              <a:t> has </a:t>
            </a:r>
            <a:r>
              <a:rPr lang="en-US" sz="1400" dirty="0" smtClean="0"/>
              <a:t>control in the situation.</a:t>
            </a:r>
          </a:p>
          <a:p>
            <a:pPr marL="285750" indent="-285750">
              <a:defRPr sz="1800">
                <a:solidFill>
                  <a:srgbClr val="000000"/>
                </a:solidFill>
                <a:latin typeface="Times New Roman"/>
                <a:ea typeface="Times New Roman"/>
                <a:cs typeface="Times New Roman"/>
                <a:sym typeface="Times New Roman"/>
              </a:defRPr>
            </a:pPr>
            <a:r>
              <a:rPr lang="en-US" sz="1400" b="1" dirty="0" smtClean="0"/>
              <a:t>Existential issues:</a:t>
            </a:r>
            <a:r>
              <a:rPr lang="en-US" sz="1200" b="1" baseline="0" dirty="0" smtClean="0">
                <a:latin typeface="+mn-lt"/>
                <a:ea typeface="+mn-ea"/>
                <a:cs typeface="+mn-cs"/>
                <a:sym typeface="Helvetica"/>
              </a:rPr>
              <a:t> </a:t>
            </a:r>
            <a:r>
              <a:rPr lang="en-US" sz="1400" dirty="0" smtClean="0"/>
              <a:t>When one’s existence and who one is are threatened, the patient (primarily adults) will often fixate on existential questions – such as what is the meaning of my life, is there a God when such things happen, was it fate, was there a meaning in this happening to me, what can I do with my life?</a:t>
            </a:r>
            <a:r>
              <a:rPr lang="en-US" sz="1200" baseline="0" dirty="0" smtClean="0">
                <a:latin typeface="+mn-lt"/>
                <a:ea typeface="+mn-ea"/>
                <a:cs typeface="+mn-cs"/>
                <a:sym typeface="Helvetica"/>
              </a:rPr>
              <a:t> </a:t>
            </a:r>
          </a:p>
          <a:p>
            <a:pPr marL="285750" indent="-285750">
              <a:defRPr sz="1800">
                <a:solidFill>
                  <a:srgbClr val="000000"/>
                </a:solidFill>
                <a:latin typeface="Times New Roman"/>
                <a:ea typeface="Times New Roman"/>
                <a:cs typeface="Times New Roman"/>
                <a:sym typeface="Times New Roman"/>
              </a:defRPr>
            </a:pPr>
            <a:r>
              <a:rPr lang="en-US" sz="1400" dirty="0" smtClean="0"/>
              <a:t>As counsellors we must be willing to take part in the patient’s thinking on these difficult issues,  which are often very pressing questions for the patient, and where putting things into words may ease and clarify the situation</a:t>
            </a:r>
          </a:p>
          <a:p>
            <a:pPr marL="285750" indent="-285750">
              <a:defRPr>
                <a:solidFill>
                  <a:srgbClr val="000000"/>
                </a:solidFill>
                <a:latin typeface="Times New Roman"/>
                <a:ea typeface="Times New Roman"/>
                <a:cs typeface="Times New Roman"/>
                <a:sym typeface="Times New Roman"/>
              </a:defRPr>
            </a:pPr>
            <a:endParaRPr lang="en-US" sz="1400" baseline="0" dirty="0" smtClean="0">
              <a:latin typeface="+mn-lt"/>
              <a:ea typeface="+mn-ea"/>
              <a:cs typeface="+mn-cs"/>
              <a:sym typeface="Helvetica"/>
            </a:endParaRPr>
          </a:p>
          <a:p>
            <a:pPr marL="285750" indent="-285750">
              <a:defRPr>
                <a:solidFill>
                  <a:srgbClr val="000000"/>
                </a:solidFill>
                <a:latin typeface="Times New Roman"/>
                <a:ea typeface="Times New Roman"/>
                <a:cs typeface="Times New Roman"/>
                <a:sym typeface="Times New Roman"/>
              </a:defRPr>
            </a:pPr>
            <a:endParaRPr lang="en-US" sz="1100" dirty="0" smtClean="0">
              <a:latin typeface="+mn-lt"/>
              <a:ea typeface="+mn-ea"/>
              <a:cs typeface="+mn-cs"/>
              <a:sym typeface="Helvetica"/>
            </a:endParaRPr>
          </a:p>
          <a:p>
            <a:pPr marL="285750" indent="-285750">
              <a:defRPr sz="1800" b="0">
                <a:solidFill>
                  <a:srgbClr val="000000"/>
                </a:solidFill>
                <a:latin typeface="Times New Roman"/>
                <a:ea typeface="Times New Roman"/>
                <a:cs typeface="Times New Roman"/>
                <a:sym typeface="Times New Roman"/>
              </a:defRPr>
            </a:pPr>
            <a:endParaRPr lang="en-US" sz="1100" dirty="0" smtClean="0">
              <a:latin typeface="+mn-lt"/>
              <a:ea typeface="+mn-ea"/>
              <a:cs typeface="+mn-cs"/>
              <a:sym typeface="Helvetica"/>
            </a:endParaRPr>
          </a:p>
          <a:p>
            <a:pPr marL="285750" indent="-285750">
              <a:defRPr sz="1800" b="0">
                <a:solidFill>
                  <a:srgbClr val="000000"/>
                </a:solidFill>
                <a:latin typeface="Times New Roman"/>
                <a:ea typeface="Times New Roman"/>
                <a:cs typeface="Times New Roman"/>
                <a:sym typeface="Times New Roman"/>
              </a:defRPr>
            </a:pPr>
            <a:endParaRPr lang="en-US" sz="1200" dirty="0" smtClean="0">
              <a:latin typeface="+mn-lt"/>
              <a:ea typeface="+mn-ea"/>
              <a:cs typeface="+mn-cs"/>
              <a:sym typeface="Helvetica"/>
            </a:endParaRPr>
          </a:p>
          <a:p>
            <a:pPr marL="285750" indent="-285750">
              <a:lnSpc>
                <a:spcPct val="100000"/>
              </a:lnSpc>
              <a:defRPr b="0">
                <a:solidFill>
                  <a:srgbClr val="000000"/>
                </a:solidFill>
                <a:latin typeface="Times New Roman"/>
                <a:ea typeface="Times New Roman"/>
                <a:cs typeface="Times New Roman"/>
                <a:sym typeface="Times New Roman"/>
              </a:defRPr>
            </a:pPr>
            <a:endParaRPr lang="en-US" sz="1400" dirty="0" smtClean="0">
              <a:latin typeface="+mn-lt"/>
              <a:ea typeface="+mn-ea"/>
              <a:cs typeface="+mn-cs"/>
              <a:sym typeface="Helvetica"/>
            </a:endParaRPr>
          </a:p>
          <a:p>
            <a:pPr marL="285750" indent="-285750">
              <a:lnSpc>
                <a:spcPct val="100000"/>
              </a:lnSpc>
              <a:defRPr sz="1800" b="0">
                <a:solidFill>
                  <a:srgbClr val="000000"/>
                </a:solidFill>
                <a:latin typeface="Times New Roman"/>
                <a:ea typeface="Times New Roman"/>
                <a:cs typeface="Times New Roman"/>
                <a:sym typeface="Times New Roman"/>
              </a:defRPr>
            </a:pPr>
            <a:endParaRPr lang="nb-NO" dirty="0"/>
          </a:p>
        </p:txBody>
      </p:sp>
    </p:spTree>
    <p:extLst>
      <p:ext uri="{BB962C8B-B14F-4D97-AF65-F5344CB8AC3E}">
        <p14:creationId xmlns:p14="http://schemas.microsoft.com/office/powerpoint/2010/main" val="3748518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4001046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2369070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3249696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Plassholder for notat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Aft>
                <a:spcPts val="0"/>
              </a:spcAft>
              <a:defRPr/>
            </a:pPr>
            <a:r>
              <a:rPr lang="nb-NO" altLang="nb-NO" dirty="0" smtClean="0"/>
              <a:t>                 </a:t>
            </a:r>
            <a:endParaRPr lang="nb-NO" altLang="nb-NO" dirty="0" smtClean="0"/>
          </a:p>
        </p:txBody>
      </p:sp>
      <p:sp>
        <p:nvSpPr>
          <p:cNvPr id="55300" name="Plassholder for lysbildenummer 3"/>
          <p:cNvSpPr>
            <a:spLocks noGrp="1"/>
          </p:cNvSpPr>
          <p:nvPr>
            <p:ph type="sldNum" sz="quarter" idx="5"/>
          </p:nvPr>
        </p:nvSpPr>
        <p:spPr bwMode="auto">
          <a:xfrm>
            <a:off x="3849691" y="9429671"/>
            <a:ext cx="2946400" cy="4969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Times"/>
              </a:defRPr>
            </a:lvl1pPr>
            <a:lvl2pPr marL="742950" indent="-285750">
              <a:defRPr sz="1200">
                <a:solidFill>
                  <a:schemeClr val="tx1"/>
                </a:solidFill>
                <a:latin typeface="Times"/>
              </a:defRPr>
            </a:lvl2pPr>
            <a:lvl3pPr marL="1143000" indent="-228600">
              <a:defRPr sz="1200">
                <a:solidFill>
                  <a:schemeClr val="tx1"/>
                </a:solidFill>
                <a:latin typeface="Times"/>
              </a:defRPr>
            </a:lvl3pPr>
            <a:lvl4pPr marL="1600200" indent="-228600">
              <a:defRPr sz="1200">
                <a:solidFill>
                  <a:schemeClr val="tx1"/>
                </a:solidFill>
                <a:latin typeface="Times"/>
              </a:defRPr>
            </a:lvl4pPr>
            <a:lvl5pPr marL="2057400" indent="-228600">
              <a:defRPr sz="1200">
                <a:solidFill>
                  <a:schemeClr val="tx1"/>
                </a:solidFill>
                <a:latin typeface="Times"/>
              </a:defRPr>
            </a:lvl5pPr>
            <a:lvl6pPr marL="2514600" indent="-228600" eaLnBrk="0" fontAlgn="base" hangingPunct="0">
              <a:spcBef>
                <a:spcPct val="0"/>
              </a:spcBef>
              <a:spcAft>
                <a:spcPct val="0"/>
              </a:spcAft>
              <a:defRPr sz="1200">
                <a:solidFill>
                  <a:schemeClr val="tx1"/>
                </a:solidFill>
                <a:latin typeface="Times"/>
              </a:defRPr>
            </a:lvl6pPr>
            <a:lvl7pPr marL="2971800" indent="-228600" eaLnBrk="0" fontAlgn="base" hangingPunct="0">
              <a:spcBef>
                <a:spcPct val="0"/>
              </a:spcBef>
              <a:spcAft>
                <a:spcPct val="0"/>
              </a:spcAft>
              <a:defRPr sz="1200">
                <a:solidFill>
                  <a:schemeClr val="tx1"/>
                </a:solidFill>
                <a:latin typeface="Times"/>
              </a:defRPr>
            </a:lvl7pPr>
            <a:lvl8pPr marL="3429000" indent="-228600" eaLnBrk="0" fontAlgn="base" hangingPunct="0">
              <a:spcBef>
                <a:spcPct val="0"/>
              </a:spcBef>
              <a:spcAft>
                <a:spcPct val="0"/>
              </a:spcAft>
              <a:defRPr sz="1200">
                <a:solidFill>
                  <a:schemeClr val="tx1"/>
                </a:solidFill>
                <a:latin typeface="Times"/>
              </a:defRPr>
            </a:lvl8pPr>
            <a:lvl9pPr marL="3886200" indent="-228600" eaLnBrk="0" fontAlgn="base" hangingPunct="0">
              <a:spcBef>
                <a:spcPct val="0"/>
              </a:spcBef>
              <a:spcAft>
                <a:spcPct val="0"/>
              </a:spcAft>
              <a:defRPr sz="1200">
                <a:solidFill>
                  <a:schemeClr val="tx1"/>
                </a:solidFill>
                <a:latin typeface="Times"/>
              </a:defRPr>
            </a:lvl9pPr>
          </a:lstStyle>
          <a:p>
            <a:fld id="{0832819F-2B42-48B7-935C-67CE6AC1AF08}" type="slidenum">
              <a:rPr lang="nb-NO" altLang="nb-NO" smtClean="0"/>
              <a:pPr/>
              <a:t>28</a:t>
            </a:fld>
            <a:endParaRPr lang="nb-NO" altLang="nb-NO"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noTextEdit="1"/>
          </p:cNvSpPr>
          <p:nvPr>
            <p:ph type="sldImg"/>
          </p:nvPr>
        </p:nvSpPr>
        <p:spPr>
          <a:ln/>
        </p:spPr>
      </p:sp>
      <p:sp>
        <p:nvSpPr>
          <p:cNvPr id="19459"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b="1" dirty="0" smtClean="0"/>
          </a:p>
          <a:p>
            <a:pPr marL="0" marR="0" indent="0" defTabSz="457200" eaLnBrk="1" fontAlgn="auto" latinLnBrk="0" hangingPunct="1">
              <a:lnSpc>
                <a:spcPct val="100000"/>
              </a:lnSpc>
              <a:spcBef>
                <a:spcPts val="400"/>
              </a:spcBef>
              <a:spcAft>
                <a:spcPts val="0"/>
              </a:spcAft>
              <a:buClrTx/>
              <a:buSzTx/>
              <a:buFontTx/>
              <a:buNone/>
              <a:tabLst/>
              <a:defRPr/>
            </a:pPr>
            <a:r>
              <a:rPr lang="en-US" sz="1200" b="1" i="0" dirty="0" smtClean="0">
                <a:effectLst/>
                <a:latin typeface="+mn-lt"/>
                <a:ea typeface="+mn-ea"/>
                <a:cs typeface="+mn-cs"/>
                <a:sym typeface="Helvetica"/>
              </a:rPr>
              <a:t>Norwegian Centre for </a:t>
            </a:r>
            <a:br>
              <a:rPr lang="en-US" sz="1200" b="1" i="0" dirty="0" smtClean="0">
                <a:effectLst/>
                <a:latin typeface="+mn-lt"/>
                <a:ea typeface="+mn-ea"/>
                <a:cs typeface="+mn-cs"/>
                <a:sym typeface="Helvetica"/>
              </a:rPr>
            </a:br>
            <a:r>
              <a:rPr lang="en-US" sz="1200" b="1" i="0" dirty="0" smtClean="0">
                <a:effectLst/>
                <a:latin typeface="+mn-lt"/>
                <a:ea typeface="+mn-ea"/>
                <a:cs typeface="+mn-cs"/>
                <a:sym typeface="Helvetica"/>
              </a:rPr>
              <a:t>Violence and Traumatic Stress Studies, NKVTS </a:t>
            </a:r>
            <a:br>
              <a:rPr lang="en-US" sz="1200" b="1" i="0" dirty="0" smtClean="0">
                <a:effectLst/>
                <a:latin typeface="+mn-lt"/>
                <a:ea typeface="+mn-ea"/>
                <a:cs typeface="+mn-cs"/>
                <a:sym typeface="Helvetica"/>
              </a:rPr>
            </a:br>
            <a:endParaRPr lang="en-US" sz="1200" b="1" i="0" dirty="0" smtClean="0">
              <a:effectLst/>
              <a:latin typeface="+mn-lt"/>
              <a:ea typeface="+mn-ea"/>
              <a:cs typeface="+mn-cs"/>
              <a:sym typeface="Helvetica"/>
            </a:endParaRPr>
          </a:p>
          <a:p>
            <a:pPr eaLnBrk="1" hangingPunct="1"/>
            <a:r>
              <a:rPr lang="nb-NO" altLang="nb-NO" dirty="0" err="1" smtClean="0">
                <a:solidFill>
                  <a:schemeClr val="folHlink"/>
                </a:solidFill>
              </a:rPr>
              <a:t>Appx</a:t>
            </a:r>
            <a:r>
              <a:rPr lang="nb-NO" altLang="nb-NO" dirty="0" smtClean="0">
                <a:solidFill>
                  <a:schemeClr val="folHlink"/>
                </a:solidFill>
              </a:rPr>
              <a:t>. 620 000 </a:t>
            </a:r>
            <a:r>
              <a:rPr lang="nb-NO" altLang="nb-NO" dirty="0" err="1" smtClean="0">
                <a:solidFill>
                  <a:schemeClr val="folHlink"/>
                </a:solidFill>
              </a:rPr>
              <a:t>inhabitants</a:t>
            </a:r>
            <a:endParaRPr lang="nb-NO" altLang="nb-NO" dirty="0" smtClean="0">
              <a:solidFill>
                <a:schemeClr val="folHlink"/>
              </a:solidFill>
            </a:endParaRPr>
          </a:p>
          <a:p>
            <a:pPr eaLnBrk="1" hangingPunct="1"/>
            <a:endParaRPr lang="nb-NO" altLang="nb-NO" dirty="0" smtClean="0">
              <a:solidFill>
                <a:schemeClr val="folHlink"/>
              </a:solidFill>
            </a:endParaRPr>
          </a:p>
          <a:p>
            <a:pPr eaLnBrk="1" hangingPunct="1"/>
            <a:r>
              <a:rPr lang="nb-NO" altLang="nb-NO" dirty="0" smtClean="0">
                <a:solidFill>
                  <a:schemeClr val="folHlink"/>
                </a:solidFill>
              </a:rPr>
              <a:t>In Oslo </a:t>
            </a:r>
            <a:r>
              <a:rPr lang="nb-NO" altLang="nb-NO" dirty="0" err="1" smtClean="0">
                <a:solidFill>
                  <a:schemeClr val="folHlink"/>
                </a:solidFill>
              </a:rPr>
              <a:t>there</a:t>
            </a:r>
            <a:r>
              <a:rPr lang="nb-NO" altLang="nb-NO" dirty="0" smtClean="0">
                <a:solidFill>
                  <a:schemeClr val="folHlink"/>
                </a:solidFill>
              </a:rPr>
              <a:t> </a:t>
            </a:r>
            <a:r>
              <a:rPr lang="nb-NO" altLang="nb-NO" dirty="0" err="1" smtClean="0">
                <a:solidFill>
                  <a:schemeClr val="folHlink"/>
                </a:solidFill>
              </a:rPr>
              <a:t>are</a:t>
            </a:r>
            <a:r>
              <a:rPr lang="nb-NO" altLang="nb-NO" dirty="0" smtClean="0">
                <a:solidFill>
                  <a:schemeClr val="folHlink"/>
                </a:solidFill>
              </a:rPr>
              <a:t> 88 926 persons </a:t>
            </a:r>
            <a:r>
              <a:rPr lang="nb-NO" altLang="nb-NO" dirty="0" err="1" smtClean="0">
                <a:solidFill>
                  <a:schemeClr val="folHlink"/>
                </a:solidFill>
              </a:rPr>
              <a:t>above</a:t>
            </a:r>
            <a:r>
              <a:rPr lang="nb-NO" altLang="nb-NO" dirty="0" smtClean="0">
                <a:solidFill>
                  <a:schemeClr val="folHlink"/>
                </a:solidFill>
              </a:rPr>
              <a:t> 62 </a:t>
            </a:r>
            <a:r>
              <a:rPr lang="nb-NO" altLang="nb-NO" dirty="0" err="1" smtClean="0">
                <a:solidFill>
                  <a:schemeClr val="folHlink"/>
                </a:solidFill>
              </a:rPr>
              <a:t>years</a:t>
            </a:r>
            <a:r>
              <a:rPr lang="nb-NO" altLang="nb-NO" dirty="0" smtClean="0">
                <a:solidFill>
                  <a:schemeClr val="folHlink"/>
                </a:solidFill>
              </a:rPr>
              <a:t> </a:t>
            </a:r>
            <a:r>
              <a:rPr lang="nb-NO" altLang="nb-NO" dirty="0" err="1" smtClean="0">
                <a:solidFill>
                  <a:schemeClr val="folHlink"/>
                </a:solidFill>
              </a:rPr>
              <a:t>of</a:t>
            </a:r>
            <a:r>
              <a:rPr lang="nb-NO" altLang="nb-NO" dirty="0" smtClean="0">
                <a:solidFill>
                  <a:schemeClr val="folHlink"/>
                </a:solidFill>
              </a:rPr>
              <a:t> age </a:t>
            </a:r>
            <a:r>
              <a:rPr lang="nb-NO" altLang="nb-NO" sz="800" dirty="0" smtClean="0">
                <a:solidFill>
                  <a:schemeClr val="folHlink"/>
                </a:solidFill>
              </a:rPr>
              <a:t>(</a:t>
            </a:r>
            <a:r>
              <a:rPr lang="nb-NO" altLang="nb-NO" sz="800" dirty="0" err="1" smtClean="0">
                <a:solidFill>
                  <a:schemeClr val="folHlink"/>
                </a:solidFill>
              </a:rPr>
              <a:t>Statistics</a:t>
            </a:r>
            <a:r>
              <a:rPr lang="nb-NO" altLang="nb-NO" sz="800" dirty="0" smtClean="0">
                <a:solidFill>
                  <a:schemeClr val="folHlink"/>
                </a:solidFill>
              </a:rPr>
              <a:t> Norway 2010)</a:t>
            </a:r>
          </a:p>
          <a:p>
            <a:pPr eaLnBrk="1" hangingPunct="1"/>
            <a:endParaRPr lang="nb-NO" altLang="nb-NO" sz="800" dirty="0" smtClean="0">
              <a:solidFill>
                <a:schemeClr val="folHlink"/>
              </a:solidFill>
            </a:endParaRPr>
          </a:p>
          <a:p>
            <a:pPr eaLnBrk="1" hangingPunct="1"/>
            <a:r>
              <a:rPr lang="nb-NO" altLang="nb-NO" dirty="0" err="1" smtClean="0">
                <a:solidFill>
                  <a:schemeClr val="folHlink"/>
                </a:solidFill>
              </a:rPr>
              <a:t>Appx</a:t>
            </a:r>
            <a:r>
              <a:rPr lang="nb-NO" altLang="nb-NO" dirty="0" smtClean="0">
                <a:solidFill>
                  <a:schemeClr val="folHlink"/>
                </a:solidFill>
              </a:rPr>
              <a:t>.</a:t>
            </a:r>
            <a:r>
              <a:rPr lang="nb-NO" altLang="nb-NO" b="1" dirty="0" smtClean="0">
                <a:solidFill>
                  <a:schemeClr val="folHlink"/>
                </a:solidFill>
              </a:rPr>
              <a:t> 5000 </a:t>
            </a:r>
            <a:r>
              <a:rPr lang="nb-NO" altLang="nb-NO" dirty="0" smtClean="0">
                <a:solidFill>
                  <a:schemeClr val="folHlink"/>
                </a:solidFill>
              </a:rPr>
              <a:t>persons </a:t>
            </a:r>
            <a:r>
              <a:rPr lang="nb-NO" altLang="nb-NO" dirty="0" err="1" smtClean="0">
                <a:solidFill>
                  <a:schemeClr val="folHlink"/>
                </a:solidFill>
              </a:rPr>
              <a:t>above</a:t>
            </a:r>
            <a:r>
              <a:rPr lang="nb-NO" altLang="nb-NO" dirty="0" smtClean="0">
                <a:solidFill>
                  <a:schemeClr val="folHlink"/>
                </a:solidFill>
              </a:rPr>
              <a:t> </a:t>
            </a:r>
            <a:r>
              <a:rPr lang="nb-NO" altLang="nb-NO" dirty="0" err="1" smtClean="0">
                <a:solidFill>
                  <a:schemeClr val="folHlink"/>
                </a:solidFill>
              </a:rPr>
              <a:t>the</a:t>
            </a:r>
            <a:r>
              <a:rPr lang="nb-NO" altLang="nb-NO" dirty="0" smtClean="0">
                <a:solidFill>
                  <a:schemeClr val="folHlink"/>
                </a:solidFill>
              </a:rPr>
              <a:t> age </a:t>
            </a:r>
            <a:r>
              <a:rPr lang="nb-NO" altLang="nb-NO" dirty="0" err="1" smtClean="0">
                <a:solidFill>
                  <a:schemeClr val="folHlink"/>
                </a:solidFill>
              </a:rPr>
              <a:t>of</a:t>
            </a:r>
            <a:r>
              <a:rPr lang="nb-NO" altLang="nb-NO" dirty="0" smtClean="0">
                <a:solidFill>
                  <a:schemeClr val="folHlink"/>
                </a:solidFill>
              </a:rPr>
              <a:t> 62 </a:t>
            </a:r>
            <a:r>
              <a:rPr lang="nb-NO" altLang="nb-NO" dirty="0" err="1" smtClean="0">
                <a:solidFill>
                  <a:schemeClr val="folHlink"/>
                </a:solidFill>
              </a:rPr>
              <a:t>are</a:t>
            </a:r>
            <a:r>
              <a:rPr lang="nb-NO" altLang="nb-NO" dirty="0" smtClean="0">
                <a:solidFill>
                  <a:schemeClr val="folHlink"/>
                </a:solidFill>
              </a:rPr>
              <a:t> </a:t>
            </a:r>
            <a:r>
              <a:rPr lang="nb-NO" altLang="nb-NO" dirty="0" err="1" smtClean="0">
                <a:solidFill>
                  <a:schemeClr val="folHlink"/>
                </a:solidFill>
              </a:rPr>
              <a:t>exposed</a:t>
            </a:r>
            <a:r>
              <a:rPr lang="nb-NO" altLang="nb-NO" dirty="0" smtClean="0">
                <a:solidFill>
                  <a:schemeClr val="folHlink"/>
                </a:solidFill>
              </a:rPr>
              <a:t> to </a:t>
            </a:r>
            <a:r>
              <a:rPr lang="nb-NO" altLang="nb-NO" dirty="0" err="1" smtClean="0">
                <a:solidFill>
                  <a:schemeClr val="folHlink"/>
                </a:solidFill>
              </a:rPr>
              <a:t>some</a:t>
            </a:r>
            <a:r>
              <a:rPr lang="nb-NO" altLang="nb-NO" dirty="0" smtClean="0">
                <a:solidFill>
                  <a:schemeClr val="folHlink"/>
                </a:solidFill>
              </a:rPr>
              <a:t> form </a:t>
            </a:r>
            <a:r>
              <a:rPr lang="nb-NO" altLang="nb-NO" dirty="0" err="1" smtClean="0">
                <a:solidFill>
                  <a:schemeClr val="folHlink"/>
                </a:solidFill>
              </a:rPr>
              <a:t>of</a:t>
            </a:r>
            <a:r>
              <a:rPr lang="nb-NO" altLang="nb-NO" dirty="0" smtClean="0">
                <a:solidFill>
                  <a:schemeClr val="folHlink"/>
                </a:solidFill>
              </a:rPr>
              <a:t> </a:t>
            </a:r>
            <a:r>
              <a:rPr lang="nb-NO" altLang="nb-NO" dirty="0" err="1" smtClean="0">
                <a:solidFill>
                  <a:schemeClr val="folHlink"/>
                </a:solidFill>
              </a:rPr>
              <a:t>abuse</a:t>
            </a:r>
            <a:r>
              <a:rPr lang="nb-NO" altLang="nb-NO" dirty="0" smtClean="0">
                <a:solidFill>
                  <a:schemeClr val="folHlink"/>
                </a:solidFill>
              </a:rPr>
              <a:t> </a:t>
            </a:r>
            <a:r>
              <a:rPr lang="nb-NO" altLang="nb-NO" dirty="0" err="1" smtClean="0">
                <a:solidFill>
                  <a:schemeClr val="folHlink"/>
                </a:solidFill>
              </a:rPr>
              <a:t>each</a:t>
            </a:r>
            <a:r>
              <a:rPr lang="nb-NO" altLang="nb-NO" dirty="0" smtClean="0">
                <a:solidFill>
                  <a:schemeClr val="folHlink"/>
                </a:solidFill>
              </a:rPr>
              <a:t> </a:t>
            </a:r>
            <a:r>
              <a:rPr lang="nb-NO" altLang="nb-NO" dirty="0" err="1" smtClean="0">
                <a:solidFill>
                  <a:schemeClr val="folHlink"/>
                </a:solidFill>
              </a:rPr>
              <a:t>year</a:t>
            </a:r>
            <a:endParaRPr lang="nb-NO" altLang="nb-NO" dirty="0" smtClean="0">
              <a:solidFill>
                <a:schemeClr val="folHlink"/>
              </a:solidFill>
            </a:endParaRPr>
          </a:p>
          <a:p>
            <a:endParaRPr lang="nb-NO" altLang="nb-NO"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xfrm>
            <a:off x="3850443" y="9430626"/>
            <a:ext cx="2945659" cy="49601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folHlink"/>
                </a:solidFill>
                <a:latin typeface="Arial" pitchFamily="34" charset="0"/>
              </a:defRPr>
            </a:lvl1pPr>
            <a:lvl2pPr marL="742950" indent="-285750">
              <a:defRPr sz="2400">
                <a:solidFill>
                  <a:schemeClr val="folHlink"/>
                </a:solidFill>
                <a:latin typeface="Arial" pitchFamily="34" charset="0"/>
              </a:defRPr>
            </a:lvl2pPr>
            <a:lvl3pPr marL="1143000" indent="-228600">
              <a:defRPr sz="2400">
                <a:solidFill>
                  <a:schemeClr val="folHlink"/>
                </a:solidFill>
                <a:latin typeface="Arial" pitchFamily="34" charset="0"/>
              </a:defRPr>
            </a:lvl3pPr>
            <a:lvl4pPr marL="1600200" indent="-228600">
              <a:defRPr sz="2400">
                <a:solidFill>
                  <a:schemeClr val="folHlink"/>
                </a:solidFill>
                <a:latin typeface="Arial" pitchFamily="34" charset="0"/>
              </a:defRPr>
            </a:lvl4pPr>
            <a:lvl5pPr marL="2057400" indent="-228600">
              <a:defRPr sz="2400">
                <a:solidFill>
                  <a:schemeClr val="folHlink"/>
                </a:solidFill>
                <a:latin typeface="Arial" pitchFamily="34" charset="0"/>
              </a:defRPr>
            </a:lvl5pPr>
            <a:lvl6pPr marL="2514600" indent="-228600" algn="ctr" eaLnBrk="0" fontAlgn="base" hangingPunct="0">
              <a:spcBef>
                <a:spcPct val="0"/>
              </a:spcBef>
              <a:spcAft>
                <a:spcPct val="0"/>
              </a:spcAft>
              <a:defRPr sz="2400">
                <a:solidFill>
                  <a:schemeClr val="folHlink"/>
                </a:solidFill>
                <a:latin typeface="Arial" pitchFamily="34" charset="0"/>
              </a:defRPr>
            </a:lvl6pPr>
            <a:lvl7pPr marL="2971800" indent="-228600" algn="ctr" eaLnBrk="0" fontAlgn="base" hangingPunct="0">
              <a:spcBef>
                <a:spcPct val="0"/>
              </a:spcBef>
              <a:spcAft>
                <a:spcPct val="0"/>
              </a:spcAft>
              <a:defRPr sz="2400">
                <a:solidFill>
                  <a:schemeClr val="folHlink"/>
                </a:solidFill>
                <a:latin typeface="Arial" pitchFamily="34" charset="0"/>
              </a:defRPr>
            </a:lvl7pPr>
            <a:lvl8pPr marL="3429000" indent="-228600" algn="ctr" eaLnBrk="0" fontAlgn="base" hangingPunct="0">
              <a:spcBef>
                <a:spcPct val="0"/>
              </a:spcBef>
              <a:spcAft>
                <a:spcPct val="0"/>
              </a:spcAft>
              <a:defRPr sz="2400">
                <a:solidFill>
                  <a:schemeClr val="folHlink"/>
                </a:solidFill>
                <a:latin typeface="Arial" pitchFamily="34" charset="0"/>
              </a:defRPr>
            </a:lvl8pPr>
            <a:lvl9pPr marL="3886200" indent="-228600" algn="ctr" eaLnBrk="0" fontAlgn="base" hangingPunct="0">
              <a:spcBef>
                <a:spcPct val="0"/>
              </a:spcBef>
              <a:spcAft>
                <a:spcPct val="0"/>
              </a:spcAft>
              <a:defRPr sz="2400">
                <a:solidFill>
                  <a:schemeClr val="folHlink"/>
                </a:solidFill>
                <a:latin typeface="Arial" pitchFamily="34" charset="0"/>
              </a:defRPr>
            </a:lvl9pPr>
          </a:lstStyle>
          <a:p>
            <a:fld id="{83AC5BD6-7104-4F21-8AF1-FFFB22193EB7}" type="slidenum">
              <a:rPr lang="nb-NO" altLang="nb-NO" sz="1000" smtClean="0">
                <a:solidFill>
                  <a:schemeClr val="tx1"/>
                </a:solidFill>
                <a:latin typeface="Verdana" pitchFamily="34" charset="0"/>
              </a:rPr>
              <a:pPr/>
              <a:t>30</a:t>
            </a:fld>
            <a:endParaRPr lang="nb-NO" altLang="nb-NO" sz="1000" smtClean="0">
              <a:solidFill>
                <a:schemeClr val="tx1"/>
              </a:solidFill>
              <a:latin typeface="Verdana" pitchFamily="34" charset="0"/>
            </a:endParaRPr>
          </a:p>
        </p:txBody>
      </p:sp>
      <p:sp>
        <p:nvSpPr>
          <p:cNvPr id="22531" name="Rectangle 7"/>
          <p:cNvSpPr txBox="1">
            <a:spLocks noGrp="1" noChangeArrowheads="1"/>
          </p:cNvSpPr>
          <p:nvPr/>
        </p:nvSpPr>
        <p:spPr bwMode="auto">
          <a:xfrm>
            <a:off x="3850443" y="9430626"/>
            <a:ext cx="2945659" cy="49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folHlink"/>
                </a:solidFill>
                <a:latin typeface="Arial" pitchFamily="34" charset="0"/>
              </a:defRPr>
            </a:lvl1pPr>
            <a:lvl2pPr marL="742950" indent="-285750">
              <a:defRPr sz="2400">
                <a:solidFill>
                  <a:schemeClr val="folHlink"/>
                </a:solidFill>
                <a:latin typeface="Arial" pitchFamily="34" charset="0"/>
              </a:defRPr>
            </a:lvl2pPr>
            <a:lvl3pPr marL="1143000" indent="-228600">
              <a:defRPr sz="2400">
                <a:solidFill>
                  <a:schemeClr val="folHlink"/>
                </a:solidFill>
                <a:latin typeface="Arial" pitchFamily="34" charset="0"/>
              </a:defRPr>
            </a:lvl3pPr>
            <a:lvl4pPr marL="1600200" indent="-228600">
              <a:defRPr sz="2400">
                <a:solidFill>
                  <a:schemeClr val="folHlink"/>
                </a:solidFill>
                <a:latin typeface="Arial" pitchFamily="34" charset="0"/>
              </a:defRPr>
            </a:lvl4pPr>
            <a:lvl5pPr marL="2057400" indent="-228600">
              <a:defRPr sz="2400">
                <a:solidFill>
                  <a:schemeClr val="folHlink"/>
                </a:solidFill>
                <a:latin typeface="Arial" pitchFamily="34" charset="0"/>
              </a:defRPr>
            </a:lvl5pPr>
            <a:lvl6pPr marL="2514600" indent="-228600" algn="ctr" eaLnBrk="0" fontAlgn="base" hangingPunct="0">
              <a:spcBef>
                <a:spcPct val="0"/>
              </a:spcBef>
              <a:spcAft>
                <a:spcPct val="0"/>
              </a:spcAft>
              <a:defRPr sz="2400">
                <a:solidFill>
                  <a:schemeClr val="folHlink"/>
                </a:solidFill>
                <a:latin typeface="Arial" pitchFamily="34" charset="0"/>
              </a:defRPr>
            </a:lvl6pPr>
            <a:lvl7pPr marL="2971800" indent="-228600" algn="ctr" eaLnBrk="0" fontAlgn="base" hangingPunct="0">
              <a:spcBef>
                <a:spcPct val="0"/>
              </a:spcBef>
              <a:spcAft>
                <a:spcPct val="0"/>
              </a:spcAft>
              <a:defRPr sz="2400">
                <a:solidFill>
                  <a:schemeClr val="folHlink"/>
                </a:solidFill>
                <a:latin typeface="Arial" pitchFamily="34" charset="0"/>
              </a:defRPr>
            </a:lvl7pPr>
            <a:lvl8pPr marL="3429000" indent="-228600" algn="ctr" eaLnBrk="0" fontAlgn="base" hangingPunct="0">
              <a:spcBef>
                <a:spcPct val="0"/>
              </a:spcBef>
              <a:spcAft>
                <a:spcPct val="0"/>
              </a:spcAft>
              <a:defRPr sz="2400">
                <a:solidFill>
                  <a:schemeClr val="folHlink"/>
                </a:solidFill>
                <a:latin typeface="Arial" pitchFamily="34" charset="0"/>
              </a:defRPr>
            </a:lvl8pPr>
            <a:lvl9pPr marL="3886200" indent="-228600" algn="ctr" eaLnBrk="0" fontAlgn="base" hangingPunct="0">
              <a:spcBef>
                <a:spcPct val="0"/>
              </a:spcBef>
              <a:spcAft>
                <a:spcPct val="0"/>
              </a:spcAft>
              <a:defRPr sz="2400">
                <a:solidFill>
                  <a:schemeClr val="folHlink"/>
                </a:solidFill>
                <a:latin typeface="Arial" pitchFamily="34" charset="0"/>
              </a:defRPr>
            </a:lvl9pPr>
          </a:lstStyle>
          <a:p>
            <a:pPr algn="r" eaLnBrk="1" hangingPunct="1"/>
            <a:fld id="{19AACB0B-FF08-45A5-BA18-33CDA8C7B4D1}" type="slidenum">
              <a:rPr lang="nb-NO" altLang="nb-NO" sz="1200">
                <a:solidFill>
                  <a:schemeClr val="tx1"/>
                </a:solidFill>
              </a:rPr>
              <a:pPr algn="r" eaLnBrk="1" hangingPunct="1"/>
              <a:t>30</a:t>
            </a:fld>
            <a:endParaRPr lang="nb-NO" altLang="nb-NO" sz="1200">
              <a:solidFill>
                <a:schemeClr val="tx1"/>
              </a:solidFill>
            </a:endParaRPr>
          </a:p>
        </p:txBody>
      </p:sp>
      <p:sp>
        <p:nvSpPr>
          <p:cNvPr id="22532" name="Rectangle 7"/>
          <p:cNvSpPr txBox="1">
            <a:spLocks noGrp="1" noChangeArrowheads="1"/>
          </p:cNvSpPr>
          <p:nvPr/>
        </p:nvSpPr>
        <p:spPr bwMode="auto">
          <a:xfrm>
            <a:off x="3850443" y="9430626"/>
            <a:ext cx="2945659" cy="49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folHlink"/>
                </a:solidFill>
                <a:latin typeface="Arial" pitchFamily="34" charset="0"/>
              </a:defRPr>
            </a:lvl1pPr>
            <a:lvl2pPr marL="742950" indent="-285750">
              <a:defRPr sz="2400">
                <a:solidFill>
                  <a:schemeClr val="folHlink"/>
                </a:solidFill>
                <a:latin typeface="Arial" pitchFamily="34" charset="0"/>
              </a:defRPr>
            </a:lvl2pPr>
            <a:lvl3pPr marL="1143000" indent="-228600">
              <a:defRPr sz="2400">
                <a:solidFill>
                  <a:schemeClr val="folHlink"/>
                </a:solidFill>
                <a:latin typeface="Arial" pitchFamily="34" charset="0"/>
              </a:defRPr>
            </a:lvl3pPr>
            <a:lvl4pPr marL="1600200" indent="-228600">
              <a:defRPr sz="2400">
                <a:solidFill>
                  <a:schemeClr val="folHlink"/>
                </a:solidFill>
                <a:latin typeface="Arial" pitchFamily="34" charset="0"/>
              </a:defRPr>
            </a:lvl4pPr>
            <a:lvl5pPr marL="2057400" indent="-228600">
              <a:defRPr sz="2400">
                <a:solidFill>
                  <a:schemeClr val="folHlink"/>
                </a:solidFill>
                <a:latin typeface="Arial" pitchFamily="34" charset="0"/>
              </a:defRPr>
            </a:lvl5pPr>
            <a:lvl6pPr marL="2514600" indent="-228600" algn="ctr" eaLnBrk="0" fontAlgn="base" hangingPunct="0">
              <a:spcBef>
                <a:spcPct val="0"/>
              </a:spcBef>
              <a:spcAft>
                <a:spcPct val="0"/>
              </a:spcAft>
              <a:defRPr sz="2400">
                <a:solidFill>
                  <a:schemeClr val="folHlink"/>
                </a:solidFill>
                <a:latin typeface="Arial" pitchFamily="34" charset="0"/>
              </a:defRPr>
            </a:lvl6pPr>
            <a:lvl7pPr marL="2971800" indent="-228600" algn="ctr" eaLnBrk="0" fontAlgn="base" hangingPunct="0">
              <a:spcBef>
                <a:spcPct val="0"/>
              </a:spcBef>
              <a:spcAft>
                <a:spcPct val="0"/>
              </a:spcAft>
              <a:defRPr sz="2400">
                <a:solidFill>
                  <a:schemeClr val="folHlink"/>
                </a:solidFill>
                <a:latin typeface="Arial" pitchFamily="34" charset="0"/>
              </a:defRPr>
            </a:lvl7pPr>
            <a:lvl8pPr marL="3429000" indent="-228600" algn="ctr" eaLnBrk="0" fontAlgn="base" hangingPunct="0">
              <a:spcBef>
                <a:spcPct val="0"/>
              </a:spcBef>
              <a:spcAft>
                <a:spcPct val="0"/>
              </a:spcAft>
              <a:defRPr sz="2400">
                <a:solidFill>
                  <a:schemeClr val="folHlink"/>
                </a:solidFill>
                <a:latin typeface="Arial" pitchFamily="34" charset="0"/>
              </a:defRPr>
            </a:lvl8pPr>
            <a:lvl9pPr marL="3886200" indent="-228600" algn="ctr" eaLnBrk="0" fontAlgn="base" hangingPunct="0">
              <a:spcBef>
                <a:spcPct val="0"/>
              </a:spcBef>
              <a:spcAft>
                <a:spcPct val="0"/>
              </a:spcAft>
              <a:defRPr sz="2400">
                <a:solidFill>
                  <a:schemeClr val="folHlink"/>
                </a:solidFill>
                <a:latin typeface="Arial" pitchFamily="34" charset="0"/>
              </a:defRPr>
            </a:lvl9pPr>
          </a:lstStyle>
          <a:p>
            <a:pPr algn="r" eaLnBrk="1" hangingPunct="1"/>
            <a:fld id="{DDC1CAD5-8546-4C6A-A55C-835230545C15}" type="slidenum">
              <a:rPr lang="nb-NO" altLang="nb-NO" sz="1200">
                <a:solidFill>
                  <a:schemeClr val="tx1"/>
                </a:solidFill>
              </a:rPr>
              <a:pPr algn="r" eaLnBrk="1" hangingPunct="1"/>
              <a:t>30</a:t>
            </a:fld>
            <a:endParaRPr lang="nb-NO" altLang="nb-NO" sz="1200">
              <a:solidFill>
                <a:schemeClr val="tx1"/>
              </a:solidFill>
            </a:endParaRPr>
          </a:p>
        </p:txBody>
      </p:sp>
      <p:sp>
        <p:nvSpPr>
          <p:cNvPr id="22533" name="Rectangle 7"/>
          <p:cNvSpPr txBox="1">
            <a:spLocks noGrp="1" noChangeArrowheads="1"/>
          </p:cNvSpPr>
          <p:nvPr/>
        </p:nvSpPr>
        <p:spPr bwMode="auto">
          <a:xfrm>
            <a:off x="3850443" y="9430626"/>
            <a:ext cx="2945659" cy="49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folHlink"/>
                </a:solidFill>
                <a:latin typeface="Arial" pitchFamily="34" charset="0"/>
              </a:defRPr>
            </a:lvl1pPr>
            <a:lvl2pPr marL="742950" indent="-285750">
              <a:defRPr sz="2400">
                <a:solidFill>
                  <a:schemeClr val="folHlink"/>
                </a:solidFill>
                <a:latin typeface="Arial" pitchFamily="34" charset="0"/>
              </a:defRPr>
            </a:lvl2pPr>
            <a:lvl3pPr marL="1143000" indent="-228600">
              <a:defRPr sz="2400">
                <a:solidFill>
                  <a:schemeClr val="folHlink"/>
                </a:solidFill>
                <a:latin typeface="Arial" pitchFamily="34" charset="0"/>
              </a:defRPr>
            </a:lvl3pPr>
            <a:lvl4pPr marL="1600200" indent="-228600">
              <a:defRPr sz="2400">
                <a:solidFill>
                  <a:schemeClr val="folHlink"/>
                </a:solidFill>
                <a:latin typeface="Arial" pitchFamily="34" charset="0"/>
              </a:defRPr>
            </a:lvl4pPr>
            <a:lvl5pPr marL="2057400" indent="-228600">
              <a:defRPr sz="2400">
                <a:solidFill>
                  <a:schemeClr val="folHlink"/>
                </a:solidFill>
                <a:latin typeface="Arial" pitchFamily="34" charset="0"/>
              </a:defRPr>
            </a:lvl5pPr>
            <a:lvl6pPr marL="2514600" indent="-228600" algn="ctr" eaLnBrk="0" fontAlgn="base" hangingPunct="0">
              <a:spcBef>
                <a:spcPct val="0"/>
              </a:spcBef>
              <a:spcAft>
                <a:spcPct val="0"/>
              </a:spcAft>
              <a:defRPr sz="2400">
                <a:solidFill>
                  <a:schemeClr val="folHlink"/>
                </a:solidFill>
                <a:latin typeface="Arial" pitchFamily="34" charset="0"/>
              </a:defRPr>
            </a:lvl6pPr>
            <a:lvl7pPr marL="2971800" indent="-228600" algn="ctr" eaLnBrk="0" fontAlgn="base" hangingPunct="0">
              <a:spcBef>
                <a:spcPct val="0"/>
              </a:spcBef>
              <a:spcAft>
                <a:spcPct val="0"/>
              </a:spcAft>
              <a:defRPr sz="2400">
                <a:solidFill>
                  <a:schemeClr val="folHlink"/>
                </a:solidFill>
                <a:latin typeface="Arial" pitchFamily="34" charset="0"/>
              </a:defRPr>
            </a:lvl7pPr>
            <a:lvl8pPr marL="3429000" indent="-228600" algn="ctr" eaLnBrk="0" fontAlgn="base" hangingPunct="0">
              <a:spcBef>
                <a:spcPct val="0"/>
              </a:spcBef>
              <a:spcAft>
                <a:spcPct val="0"/>
              </a:spcAft>
              <a:defRPr sz="2400">
                <a:solidFill>
                  <a:schemeClr val="folHlink"/>
                </a:solidFill>
                <a:latin typeface="Arial" pitchFamily="34" charset="0"/>
              </a:defRPr>
            </a:lvl8pPr>
            <a:lvl9pPr marL="3886200" indent="-228600" algn="ctr" eaLnBrk="0" fontAlgn="base" hangingPunct="0">
              <a:spcBef>
                <a:spcPct val="0"/>
              </a:spcBef>
              <a:spcAft>
                <a:spcPct val="0"/>
              </a:spcAft>
              <a:defRPr sz="2400">
                <a:solidFill>
                  <a:schemeClr val="folHlink"/>
                </a:solidFill>
                <a:latin typeface="Arial" pitchFamily="34" charset="0"/>
              </a:defRPr>
            </a:lvl9pPr>
          </a:lstStyle>
          <a:p>
            <a:pPr algn="r" eaLnBrk="1" hangingPunct="1"/>
            <a:fld id="{ED17D290-E4A2-4472-8EB4-479449DA58FD}" type="slidenum">
              <a:rPr lang="nb-NO" altLang="nb-NO" sz="1200">
                <a:solidFill>
                  <a:schemeClr val="tx1"/>
                </a:solidFill>
              </a:rPr>
              <a:pPr algn="r" eaLnBrk="1" hangingPunct="1"/>
              <a:t>30</a:t>
            </a:fld>
            <a:endParaRPr lang="nb-NO" altLang="nb-NO" sz="1200">
              <a:solidFill>
                <a:schemeClr val="tx1"/>
              </a:solidFill>
            </a:endParaRPr>
          </a:p>
        </p:txBody>
      </p:sp>
      <p:sp>
        <p:nvSpPr>
          <p:cNvPr id="22534" name="Rectangle 2"/>
          <p:cNvSpPr>
            <a:spLocks noGrp="1" noRot="1" noChangeAspect="1" noChangeArrowheads="1" noTextEdit="1"/>
          </p:cNvSpPr>
          <p:nvPr>
            <p:ph type="sldImg"/>
          </p:nvPr>
        </p:nvSpPr>
        <p:spPr>
          <a:ln/>
        </p:spPr>
      </p:sp>
      <p:sp>
        <p:nvSpPr>
          <p:cNvPr id="22535" name="Rectangle 3"/>
          <p:cNvSpPr>
            <a:spLocks noGrp="1" noChangeArrowheads="1"/>
          </p:cNvSpPr>
          <p:nvPr>
            <p:ph type="body" idx="1"/>
          </p:nvPr>
        </p:nvSpPr>
        <p:spPr>
          <a:xfrm>
            <a:off x="679768" y="4716106"/>
            <a:ext cx="5438140" cy="44673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Times"/>
              <a:buNone/>
            </a:pPr>
            <a:r>
              <a:rPr lang="nb-NO" altLang="nb-NO" dirty="0" smtClean="0">
                <a:solidFill>
                  <a:schemeClr val="folHlink"/>
                </a:solidFill>
              </a:rPr>
              <a:t>“Elder </a:t>
            </a:r>
            <a:r>
              <a:rPr lang="nb-NO" altLang="nb-NO" dirty="0" err="1" smtClean="0">
                <a:solidFill>
                  <a:schemeClr val="folHlink"/>
                </a:solidFill>
              </a:rPr>
              <a:t>abuse</a:t>
            </a:r>
            <a:r>
              <a:rPr lang="nb-NO" altLang="nb-NO" dirty="0" smtClean="0">
                <a:solidFill>
                  <a:schemeClr val="folHlink"/>
                </a:solidFill>
              </a:rPr>
              <a:t> is a single or </a:t>
            </a:r>
            <a:r>
              <a:rPr lang="nb-NO" altLang="nb-NO" dirty="0" err="1" smtClean="0">
                <a:solidFill>
                  <a:schemeClr val="folHlink"/>
                </a:solidFill>
              </a:rPr>
              <a:t>repeated</a:t>
            </a:r>
            <a:r>
              <a:rPr lang="nb-NO" altLang="nb-NO" dirty="0" smtClean="0">
                <a:solidFill>
                  <a:schemeClr val="folHlink"/>
                </a:solidFill>
              </a:rPr>
              <a:t> </a:t>
            </a:r>
            <a:r>
              <a:rPr lang="nb-NO" altLang="nb-NO" dirty="0" err="1" smtClean="0">
                <a:solidFill>
                  <a:schemeClr val="folHlink"/>
                </a:solidFill>
              </a:rPr>
              <a:t>act</a:t>
            </a:r>
            <a:r>
              <a:rPr lang="nb-NO" altLang="nb-NO" dirty="0" smtClean="0">
                <a:solidFill>
                  <a:schemeClr val="folHlink"/>
                </a:solidFill>
              </a:rPr>
              <a:t>, or </a:t>
            </a:r>
            <a:r>
              <a:rPr lang="nb-NO" altLang="nb-NO" dirty="0" err="1" smtClean="0">
                <a:solidFill>
                  <a:schemeClr val="folHlink"/>
                </a:solidFill>
              </a:rPr>
              <a:t>lack</a:t>
            </a:r>
            <a:r>
              <a:rPr lang="nb-NO" altLang="nb-NO" dirty="0" smtClean="0">
                <a:solidFill>
                  <a:schemeClr val="folHlink"/>
                </a:solidFill>
              </a:rPr>
              <a:t> </a:t>
            </a:r>
            <a:r>
              <a:rPr lang="nb-NO" altLang="nb-NO" dirty="0" err="1" smtClean="0">
                <a:solidFill>
                  <a:schemeClr val="folHlink"/>
                </a:solidFill>
              </a:rPr>
              <a:t>of</a:t>
            </a:r>
            <a:endParaRPr lang="nb-NO" altLang="nb-NO" dirty="0" smtClean="0">
              <a:solidFill>
                <a:schemeClr val="folHlink"/>
              </a:solidFill>
            </a:endParaRPr>
          </a:p>
          <a:p>
            <a:pPr eaLnBrk="1" hangingPunct="1">
              <a:buFont typeface="Times"/>
              <a:buNone/>
            </a:pPr>
            <a:r>
              <a:rPr lang="nb-NO" altLang="nb-NO" dirty="0" err="1" smtClean="0">
                <a:solidFill>
                  <a:schemeClr val="folHlink"/>
                </a:solidFill>
              </a:rPr>
              <a:t>appropriate</a:t>
            </a:r>
            <a:r>
              <a:rPr lang="nb-NO" altLang="nb-NO" dirty="0" smtClean="0">
                <a:solidFill>
                  <a:schemeClr val="folHlink"/>
                </a:solidFill>
              </a:rPr>
              <a:t> action, </a:t>
            </a:r>
            <a:r>
              <a:rPr lang="nb-NO" altLang="nb-NO" dirty="0" err="1" smtClean="0">
                <a:solidFill>
                  <a:schemeClr val="folHlink"/>
                </a:solidFill>
              </a:rPr>
              <a:t>occurring</a:t>
            </a:r>
            <a:r>
              <a:rPr lang="nb-NO" altLang="nb-NO" dirty="0" smtClean="0">
                <a:solidFill>
                  <a:schemeClr val="folHlink"/>
                </a:solidFill>
              </a:rPr>
              <a:t> </a:t>
            </a:r>
            <a:r>
              <a:rPr lang="nb-NO" altLang="nb-NO" dirty="0" err="1" smtClean="0">
                <a:solidFill>
                  <a:schemeClr val="folHlink"/>
                </a:solidFill>
              </a:rPr>
              <a:t>within</a:t>
            </a:r>
            <a:r>
              <a:rPr lang="nb-NO" altLang="nb-NO" dirty="0" smtClean="0">
                <a:solidFill>
                  <a:schemeClr val="folHlink"/>
                </a:solidFill>
              </a:rPr>
              <a:t> </a:t>
            </a:r>
            <a:r>
              <a:rPr lang="nb-NO" altLang="nb-NO" dirty="0" err="1" smtClean="0">
                <a:solidFill>
                  <a:schemeClr val="folHlink"/>
                </a:solidFill>
              </a:rPr>
              <a:t>any</a:t>
            </a:r>
            <a:r>
              <a:rPr lang="nb-NO" altLang="nb-NO" dirty="0" smtClean="0">
                <a:solidFill>
                  <a:schemeClr val="folHlink"/>
                </a:solidFill>
              </a:rPr>
              <a:t> </a:t>
            </a:r>
            <a:r>
              <a:rPr lang="nb-NO" altLang="nb-NO" dirty="0" err="1" smtClean="0">
                <a:solidFill>
                  <a:schemeClr val="folHlink"/>
                </a:solidFill>
              </a:rPr>
              <a:t>relationship</a:t>
            </a:r>
            <a:endParaRPr lang="nb-NO" altLang="nb-NO" dirty="0" smtClean="0">
              <a:solidFill>
                <a:schemeClr val="folHlink"/>
              </a:solidFill>
            </a:endParaRPr>
          </a:p>
          <a:p>
            <a:pPr eaLnBrk="1" hangingPunct="1">
              <a:buFont typeface="Times"/>
              <a:buNone/>
            </a:pPr>
            <a:r>
              <a:rPr lang="nb-NO" altLang="nb-NO" dirty="0" err="1" smtClean="0">
                <a:solidFill>
                  <a:schemeClr val="folHlink"/>
                </a:solidFill>
              </a:rPr>
              <a:t>where</a:t>
            </a:r>
            <a:r>
              <a:rPr lang="nb-NO" altLang="nb-NO" dirty="0" smtClean="0">
                <a:solidFill>
                  <a:schemeClr val="folHlink"/>
                </a:solidFill>
              </a:rPr>
              <a:t> </a:t>
            </a:r>
            <a:r>
              <a:rPr lang="nb-NO" altLang="nb-NO" dirty="0" err="1" smtClean="0">
                <a:solidFill>
                  <a:schemeClr val="folHlink"/>
                </a:solidFill>
              </a:rPr>
              <a:t>there</a:t>
            </a:r>
            <a:r>
              <a:rPr lang="nb-NO" altLang="nb-NO" dirty="0" smtClean="0">
                <a:solidFill>
                  <a:schemeClr val="folHlink"/>
                </a:solidFill>
              </a:rPr>
              <a:t> is an </a:t>
            </a:r>
            <a:r>
              <a:rPr lang="nb-NO" altLang="nb-NO" dirty="0" err="1" smtClean="0">
                <a:solidFill>
                  <a:schemeClr val="folHlink"/>
                </a:solidFill>
              </a:rPr>
              <a:t>expectation</a:t>
            </a:r>
            <a:r>
              <a:rPr lang="nb-NO" altLang="nb-NO" dirty="0" smtClean="0">
                <a:solidFill>
                  <a:schemeClr val="folHlink"/>
                </a:solidFill>
              </a:rPr>
              <a:t> </a:t>
            </a:r>
            <a:r>
              <a:rPr lang="nb-NO" altLang="nb-NO" dirty="0" err="1" smtClean="0">
                <a:solidFill>
                  <a:schemeClr val="folHlink"/>
                </a:solidFill>
              </a:rPr>
              <a:t>of</a:t>
            </a:r>
            <a:r>
              <a:rPr lang="nb-NO" altLang="nb-NO" dirty="0" smtClean="0">
                <a:solidFill>
                  <a:schemeClr val="folHlink"/>
                </a:solidFill>
              </a:rPr>
              <a:t> trust </a:t>
            </a:r>
            <a:r>
              <a:rPr lang="nb-NO" altLang="nb-NO" dirty="0" err="1" smtClean="0">
                <a:solidFill>
                  <a:schemeClr val="folHlink"/>
                </a:solidFill>
              </a:rPr>
              <a:t>which</a:t>
            </a:r>
            <a:r>
              <a:rPr lang="nb-NO" altLang="nb-NO" dirty="0" smtClean="0">
                <a:solidFill>
                  <a:schemeClr val="folHlink"/>
                </a:solidFill>
              </a:rPr>
              <a:t> </a:t>
            </a:r>
            <a:r>
              <a:rPr lang="nb-NO" altLang="nb-NO" dirty="0" err="1" smtClean="0">
                <a:solidFill>
                  <a:schemeClr val="folHlink"/>
                </a:solidFill>
              </a:rPr>
              <a:t>causes</a:t>
            </a:r>
            <a:r>
              <a:rPr lang="nb-NO" altLang="nb-NO" dirty="0" smtClean="0">
                <a:solidFill>
                  <a:schemeClr val="folHlink"/>
                </a:solidFill>
              </a:rPr>
              <a:t> harm</a:t>
            </a:r>
          </a:p>
          <a:p>
            <a:pPr eaLnBrk="1" hangingPunct="1">
              <a:buFont typeface="Times"/>
              <a:buNone/>
            </a:pPr>
            <a:r>
              <a:rPr lang="nb-NO" altLang="nb-NO" dirty="0" smtClean="0">
                <a:solidFill>
                  <a:schemeClr val="folHlink"/>
                </a:solidFill>
              </a:rPr>
              <a:t>or </a:t>
            </a:r>
            <a:r>
              <a:rPr lang="nb-NO" altLang="nb-NO" dirty="0" err="1" smtClean="0">
                <a:solidFill>
                  <a:schemeClr val="folHlink"/>
                </a:solidFill>
              </a:rPr>
              <a:t>distress</a:t>
            </a:r>
            <a:r>
              <a:rPr lang="nb-NO" altLang="nb-NO" dirty="0" smtClean="0">
                <a:solidFill>
                  <a:schemeClr val="folHlink"/>
                </a:solidFill>
              </a:rPr>
              <a:t> to an older person.”</a:t>
            </a:r>
            <a:r>
              <a:rPr lang="nb-NO" altLang="nb-NO" baseline="0" dirty="0" smtClean="0">
                <a:solidFill>
                  <a:schemeClr val="folHlink"/>
                </a:solidFill>
              </a:rPr>
              <a:t> (</a:t>
            </a:r>
            <a:r>
              <a:rPr lang="nb-NO" altLang="nb-NO" sz="800" dirty="0" smtClean="0">
                <a:solidFill>
                  <a:schemeClr val="folHlink"/>
                </a:solidFill>
              </a:rPr>
              <a:t>WHO 2002)</a:t>
            </a:r>
            <a:endParaRPr lang="nb-NO" altLang="nb-NO" dirty="0" smtClean="0">
              <a:solidFill>
                <a:schemeClr val="folHlink"/>
              </a:solidFill>
            </a:endParaRPr>
          </a:p>
          <a:p>
            <a:pPr marL="228600" indent="-228600" eaLnBrk="1" hangingPunct="1">
              <a:spcBef>
                <a:spcPct val="0"/>
              </a:spcBef>
            </a:pPr>
            <a:r>
              <a:rPr lang="nb-NO" altLang="nb-NO" dirty="0" smtClean="0">
                <a:solidFill>
                  <a:schemeClr val="folHlink"/>
                </a:solidFill>
              </a:rPr>
              <a:t>The City </a:t>
            </a:r>
            <a:r>
              <a:rPr lang="nb-NO" altLang="nb-NO" dirty="0" err="1" smtClean="0">
                <a:solidFill>
                  <a:schemeClr val="folHlink"/>
                </a:solidFill>
              </a:rPr>
              <a:t>of</a:t>
            </a:r>
            <a:r>
              <a:rPr lang="nb-NO" altLang="nb-NO" dirty="0" smtClean="0">
                <a:solidFill>
                  <a:schemeClr val="folHlink"/>
                </a:solidFill>
              </a:rPr>
              <a:t> Oslo </a:t>
            </a:r>
            <a:r>
              <a:rPr lang="nb-NO" altLang="nb-NO" dirty="0" err="1" smtClean="0">
                <a:solidFill>
                  <a:schemeClr val="folHlink"/>
                </a:solidFill>
              </a:rPr>
              <a:t>established</a:t>
            </a:r>
            <a:r>
              <a:rPr lang="nb-NO" altLang="nb-NO" dirty="0" smtClean="0">
                <a:solidFill>
                  <a:schemeClr val="folHlink"/>
                </a:solidFill>
              </a:rPr>
              <a:t> </a:t>
            </a:r>
            <a:r>
              <a:rPr lang="nb-NO" altLang="nb-NO" dirty="0" err="1" smtClean="0">
                <a:solidFill>
                  <a:schemeClr val="folHlink"/>
                </a:solidFill>
              </a:rPr>
              <a:t>the</a:t>
            </a:r>
            <a:r>
              <a:rPr lang="nb-NO" altLang="nb-NO" dirty="0" smtClean="0">
                <a:solidFill>
                  <a:schemeClr val="folHlink"/>
                </a:solidFill>
              </a:rPr>
              <a:t> </a:t>
            </a:r>
            <a:r>
              <a:rPr lang="en-US" altLang="nb-NO" dirty="0" smtClean="0">
                <a:solidFill>
                  <a:schemeClr val="folHlink"/>
                </a:solidFill>
              </a:rPr>
              <a:t>Protective Services for the Elderly </a:t>
            </a:r>
            <a:r>
              <a:rPr lang="en-US" altLang="nb-NO" b="1" dirty="0" smtClean="0">
                <a:solidFill>
                  <a:schemeClr val="folHlink"/>
                </a:solidFill>
              </a:rPr>
              <a:t>in</a:t>
            </a:r>
            <a:r>
              <a:rPr lang="nb-NO" altLang="nb-NO" b="1" dirty="0" smtClean="0">
                <a:solidFill>
                  <a:schemeClr val="folHlink"/>
                </a:solidFill>
              </a:rPr>
              <a:t> 2000</a:t>
            </a:r>
          </a:p>
          <a:p>
            <a:pPr marL="228600" indent="-228600" eaLnBrk="1" hangingPunct="1">
              <a:spcBef>
                <a:spcPct val="0"/>
              </a:spcBef>
            </a:pPr>
            <a:endParaRPr lang="nb-NO" altLang="nb-NO" b="1" dirty="0" smtClean="0">
              <a:solidFill>
                <a:schemeClr val="folHlink"/>
              </a:solidFill>
            </a:endParaRPr>
          </a:p>
          <a:p>
            <a:pPr marL="228600" indent="-228600" eaLnBrk="1" hangingPunct="1">
              <a:spcBef>
                <a:spcPct val="0"/>
              </a:spcBef>
            </a:pPr>
            <a:r>
              <a:rPr lang="nb-NO" altLang="nb-NO" dirty="0" err="1" smtClean="0">
                <a:solidFill>
                  <a:schemeClr val="accent1"/>
                </a:solidFill>
              </a:rPr>
              <a:t>Abusive</a:t>
            </a:r>
            <a:r>
              <a:rPr lang="nb-NO" altLang="nb-NO" dirty="0" smtClean="0">
                <a:solidFill>
                  <a:schemeClr val="accent1"/>
                </a:solidFill>
              </a:rPr>
              <a:t> </a:t>
            </a:r>
            <a:r>
              <a:rPr lang="nb-NO" altLang="nb-NO" dirty="0" err="1" smtClean="0">
                <a:solidFill>
                  <a:schemeClr val="accent1"/>
                </a:solidFill>
              </a:rPr>
              <a:t>actions</a:t>
            </a:r>
            <a:r>
              <a:rPr lang="nb-NO" altLang="nb-NO" dirty="0" smtClean="0">
                <a:solidFill>
                  <a:schemeClr val="accent1"/>
                </a:solidFill>
              </a:rPr>
              <a:t> </a:t>
            </a:r>
            <a:r>
              <a:rPr lang="nb-NO" altLang="nb-NO" dirty="0" err="1" smtClean="0">
                <a:solidFill>
                  <a:schemeClr val="accent1"/>
                </a:solidFill>
              </a:rPr>
              <a:t>can</a:t>
            </a:r>
            <a:r>
              <a:rPr lang="nb-NO" altLang="nb-NO" dirty="0" smtClean="0">
                <a:solidFill>
                  <a:schemeClr val="accent1"/>
                </a:solidFill>
              </a:rPr>
              <a:t> be </a:t>
            </a:r>
            <a:r>
              <a:rPr lang="nb-NO" altLang="nb-NO" dirty="0" err="1" smtClean="0">
                <a:solidFill>
                  <a:schemeClr val="accent1"/>
                </a:solidFill>
              </a:rPr>
              <a:t>pysical</a:t>
            </a:r>
            <a:r>
              <a:rPr lang="nb-NO" altLang="nb-NO" dirty="0" smtClean="0">
                <a:solidFill>
                  <a:schemeClr val="accent1"/>
                </a:solidFill>
              </a:rPr>
              <a:t>, </a:t>
            </a:r>
            <a:r>
              <a:rPr lang="nb-NO" altLang="nb-NO" dirty="0" err="1" smtClean="0">
                <a:solidFill>
                  <a:schemeClr val="accent1"/>
                </a:solidFill>
              </a:rPr>
              <a:t>psychological</a:t>
            </a:r>
            <a:r>
              <a:rPr lang="nb-NO" altLang="nb-NO" dirty="0" smtClean="0">
                <a:solidFill>
                  <a:schemeClr val="accent1"/>
                </a:solidFill>
              </a:rPr>
              <a:t>/</a:t>
            </a:r>
            <a:r>
              <a:rPr lang="nb-NO" altLang="nb-NO" dirty="0" err="1" smtClean="0">
                <a:solidFill>
                  <a:schemeClr val="accent1"/>
                </a:solidFill>
              </a:rPr>
              <a:t>emotional</a:t>
            </a:r>
            <a:r>
              <a:rPr lang="nb-NO" altLang="nb-NO" dirty="0" smtClean="0">
                <a:solidFill>
                  <a:schemeClr val="accent1"/>
                </a:solidFill>
              </a:rPr>
              <a:t>, </a:t>
            </a:r>
            <a:r>
              <a:rPr lang="nb-NO" altLang="nb-NO" dirty="0" err="1" smtClean="0">
                <a:solidFill>
                  <a:schemeClr val="accent1"/>
                </a:solidFill>
              </a:rPr>
              <a:t>financial</a:t>
            </a:r>
            <a:r>
              <a:rPr lang="nb-NO" altLang="nb-NO" dirty="0" smtClean="0">
                <a:solidFill>
                  <a:schemeClr val="accent1"/>
                </a:solidFill>
              </a:rPr>
              <a:t>/material </a:t>
            </a:r>
            <a:r>
              <a:rPr lang="nb-NO" altLang="nb-NO" dirty="0" smtClean="0">
                <a:solidFill>
                  <a:schemeClr val="accent1"/>
                </a:solidFill>
              </a:rPr>
              <a:t>and</a:t>
            </a:r>
            <a:r>
              <a:rPr lang="nb-NO" altLang="nb-NO" baseline="0" dirty="0" smtClean="0">
                <a:solidFill>
                  <a:schemeClr val="accent1"/>
                </a:solidFill>
              </a:rPr>
              <a:t> </a:t>
            </a:r>
            <a:r>
              <a:rPr lang="nb-NO" altLang="nb-NO" dirty="0" err="1" smtClean="0">
                <a:solidFill>
                  <a:schemeClr val="accent1"/>
                </a:solidFill>
              </a:rPr>
              <a:t>sexual</a:t>
            </a:r>
            <a:r>
              <a:rPr lang="nb-NO" altLang="nb-NO" dirty="0" smtClean="0">
                <a:solidFill>
                  <a:schemeClr val="accent1"/>
                </a:solidFill>
              </a:rPr>
              <a:t>, and </a:t>
            </a:r>
            <a:r>
              <a:rPr lang="nb-NO" altLang="nb-NO" dirty="0" err="1" smtClean="0">
                <a:solidFill>
                  <a:schemeClr val="accent1"/>
                </a:solidFill>
              </a:rPr>
              <a:t>also</a:t>
            </a:r>
            <a:r>
              <a:rPr lang="nb-NO" altLang="nb-NO" dirty="0" smtClean="0">
                <a:solidFill>
                  <a:schemeClr val="accent1"/>
                </a:solidFill>
              </a:rPr>
              <a:t> </a:t>
            </a:r>
            <a:r>
              <a:rPr lang="nb-NO" altLang="nb-NO" dirty="0" err="1" smtClean="0">
                <a:solidFill>
                  <a:schemeClr val="accent1"/>
                </a:solidFill>
              </a:rPr>
              <a:t>include</a:t>
            </a:r>
            <a:r>
              <a:rPr lang="nb-NO" altLang="nb-NO" dirty="0" smtClean="0">
                <a:solidFill>
                  <a:schemeClr val="accent1"/>
                </a:solidFill>
              </a:rPr>
              <a:t> </a:t>
            </a:r>
            <a:r>
              <a:rPr lang="nb-NO" altLang="nb-NO" dirty="0" err="1" smtClean="0">
                <a:solidFill>
                  <a:schemeClr val="accent1"/>
                </a:solidFill>
              </a:rPr>
              <a:t>intentional</a:t>
            </a:r>
            <a:r>
              <a:rPr lang="nb-NO" altLang="nb-NO" dirty="0" smtClean="0">
                <a:solidFill>
                  <a:schemeClr val="accent1"/>
                </a:solidFill>
              </a:rPr>
              <a:t> and </a:t>
            </a:r>
            <a:r>
              <a:rPr lang="nb-NO" altLang="nb-NO" dirty="0" err="1" smtClean="0">
                <a:solidFill>
                  <a:schemeClr val="accent1"/>
                </a:solidFill>
              </a:rPr>
              <a:t>unintentional</a:t>
            </a:r>
            <a:r>
              <a:rPr lang="nb-NO" altLang="nb-NO" dirty="0" smtClean="0">
                <a:solidFill>
                  <a:schemeClr val="accent1"/>
                </a:solidFill>
              </a:rPr>
              <a:t> </a:t>
            </a:r>
            <a:r>
              <a:rPr lang="nb-NO" altLang="nb-NO" dirty="0" err="1" smtClean="0">
                <a:solidFill>
                  <a:schemeClr val="accent1"/>
                </a:solidFill>
              </a:rPr>
              <a:t>neglect</a:t>
            </a:r>
            <a:r>
              <a:rPr lang="nb-NO" altLang="nb-NO" dirty="0" smtClean="0">
                <a:solidFill>
                  <a:schemeClr val="accent1"/>
                </a:solidFill>
              </a:rPr>
              <a:t>.</a:t>
            </a:r>
          </a:p>
          <a:p>
            <a:r>
              <a:rPr lang="en-US" sz="1200" b="0" i="0" u="none" strike="noStrike" baseline="0" dirty="0" smtClean="0">
                <a:latin typeface="+mn-lt"/>
                <a:ea typeface="+mn-ea"/>
                <a:cs typeface="+mn-cs"/>
                <a:sym typeface="Helvetica"/>
              </a:rPr>
              <a:t>PHYSICAL ABUSE – Use of physical force that may result in bodily injury, physical </a:t>
            </a:r>
            <a:r>
              <a:rPr lang="nb-NO" sz="1200" b="0" i="0" u="none" strike="noStrike" baseline="0" dirty="0" err="1" smtClean="0">
                <a:latin typeface="+mn-lt"/>
                <a:ea typeface="+mn-ea"/>
                <a:cs typeface="+mn-cs"/>
                <a:sym typeface="Helvetica"/>
              </a:rPr>
              <a:t>pain</a:t>
            </a:r>
            <a:r>
              <a:rPr lang="nb-NO" sz="1200" b="0" i="0" u="none" strike="noStrike" baseline="0" dirty="0" smtClean="0">
                <a:latin typeface="+mn-lt"/>
                <a:ea typeface="+mn-ea"/>
                <a:cs typeface="+mn-cs"/>
                <a:sym typeface="Helvetica"/>
              </a:rPr>
              <a:t> or </a:t>
            </a:r>
            <a:r>
              <a:rPr lang="nb-NO" sz="1200" b="0" i="0" u="none" strike="noStrike" baseline="0" dirty="0" err="1" smtClean="0">
                <a:latin typeface="+mn-lt"/>
                <a:ea typeface="+mn-ea"/>
                <a:cs typeface="+mn-cs"/>
                <a:sym typeface="Helvetica"/>
              </a:rPr>
              <a:t>impairment</a:t>
            </a:r>
            <a:r>
              <a:rPr lang="nb-NO" sz="1200" b="0" i="0" u="none" strike="noStrike" baseline="0" dirty="0" smtClean="0">
                <a:latin typeface="+mn-lt"/>
                <a:ea typeface="+mn-ea"/>
                <a:cs typeface="+mn-cs"/>
                <a:sym typeface="Helvetica"/>
              </a:rPr>
              <a:t>.</a:t>
            </a:r>
          </a:p>
          <a:p>
            <a:r>
              <a:rPr lang="nb-NO" sz="1200" b="0" i="0" u="none" strike="noStrike" baseline="0" dirty="0" smtClean="0">
                <a:latin typeface="+mn-lt"/>
                <a:ea typeface="+mn-ea"/>
                <a:cs typeface="+mn-cs"/>
                <a:sym typeface="Helvetica"/>
              </a:rPr>
              <a:t>PSYCHOLOGICAL OR EMOTIONAL ABUSE</a:t>
            </a:r>
            <a:r>
              <a:rPr lang="en-US" sz="1200" b="0" i="0" u="none" strike="noStrike" baseline="0" dirty="0" smtClean="0">
                <a:latin typeface="+mn-lt"/>
                <a:ea typeface="+mn-ea"/>
                <a:cs typeface="+mn-cs"/>
                <a:sym typeface="Helvetica"/>
              </a:rPr>
              <a:t>– Infliction of anguish, pain or distress through </a:t>
            </a:r>
            <a:r>
              <a:rPr lang="nb-NO" sz="1200" b="0" i="0" u="none" strike="noStrike" baseline="0" dirty="0" smtClean="0">
                <a:latin typeface="+mn-lt"/>
                <a:ea typeface="+mn-ea"/>
                <a:cs typeface="+mn-cs"/>
                <a:sym typeface="Helvetica"/>
              </a:rPr>
              <a:t>verbal or non-verbal </a:t>
            </a:r>
            <a:r>
              <a:rPr lang="nb-NO" sz="1200" b="0" i="0" u="none" strike="noStrike" baseline="0" dirty="0" err="1" smtClean="0">
                <a:latin typeface="+mn-lt"/>
                <a:ea typeface="+mn-ea"/>
                <a:cs typeface="+mn-cs"/>
                <a:sym typeface="Helvetica"/>
              </a:rPr>
              <a:t>acts</a:t>
            </a:r>
            <a:r>
              <a:rPr lang="nb-NO" sz="1200" b="0" i="0" u="none" strike="noStrike" baseline="0" dirty="0" smtClean="0">
                <a:latin typeface="+mn-lt"/>
                <a:ea typeface="+mn-ea"/>
                <a:cs typeface="+mn-cs"/>
                <a:sym typeface="Helvetica"/>
              </a:rPr>
              <a:t>.</a:t>
            </a:r>
          </a:p>
          <a:p>
            <a:r>
              <a:rPr lang="en-US" sz="1200" b="0" i="0" u="none" strike="noStrike" baseline="0" dirty="0" smtClean="0">
                <a:latin typeface="+mn-lt"/>
                <a:ea typeface="+mn-ea"/>
                <a:cs typeface="+mn-cs"/>
                <a:sym typeface="Helvetica"/>
              </a:rPr>
              <a:t>SEXUAL ABUSE – Non consensual sexual contact of any kind.</a:t>
            </a:r>
          </a:p>
          <a:p>
            <a:r>
              <a:rPr lang="en-US" sz="1200" b="0" i="0" u="none" strike="noStrike" baseline="0" dirty="0" smtClean="0">
                <a:latin typeface="+mn-lt"/>
                <a:ea typeface="+mn-ea"/>
                <a:cs typeface="+mn-cs"/>
                <a:sym typeface="Helvetica"/>
              </a:rPr>
              <a:t>FINANCIAL AND MATERIEL ABUSE – Illegal or improper use of an elder’s funds, </a:t>
            </a:r>
            <a:r>
              <a:rPr lang="nb-NO" sz="1200" b="0" i="0" u="none" strike="noStrike" baseline="0" dirty="0" err="1" smtClean="0">
                <a:latin typeface="+mn-lt"/>
                <a:ea typeface="+mn-ea"/>
                <a:cs typeface="+mn-cs"/>
                <a:sym typeface="Helvetica"/>
              </a:rPr>
              <a:t>property</a:t>
            </a:r>
            <a:r>
              <a:rPr lang="nb-NO" sz="1200" b="0" i="0" u="none" strike="noStrike" baseline="0" dirty="0" smtClean="0">
                <a:latin typeface="+mn-lt"/>
                <a:ea typeface="+mn-ea"/>
                <a:cs typeface="+mn-cs"/>
                <a:sym typeface="Helvetica"/>
              </a:rPr>
              <a:t> or </a:t>
            </a:r>
            <a:r>
              <a:rPr lang="nb-NO" sz="1200" b="0" i="0" u="none" strike="noStrike" baseline="0" dirty="0" err="1" smtClean="0">
                <a:latin typeface="+mn-lt"/>
                <a:ea typeface="+mn-ea"/>
                <a:cs typeface="+mn-cs"/>
                <a:sym typeface="Helvetica"/>
              </a:rPr>
              <a:t>assets</a:t>
            </a:r>
            <a:r>
              <a:rPr lang="nb-NO" sz="1200" b="0" i="0" u="none" strike="noStrike" baseline="0" dirty="0" smtClean="0">
                <a:latin typeface="+mn-lt"/>
                <a:ea typeface="+mn-ea"/>
                <a:cs typeface="+mn-cs"/>
                <a:sym typeface="Helvetica"/>
              </a:rPr>
              <a:t>.</a:t>
            </a:r>
          </a:p>
          <a:p>
            <a:r>
              <a:rPr lang="en-US" sz="1200" b="0" i="0" u="none" strike="noStrike" baseline="0" dirty="0" smtClean="0">
                <a:latin typeface="+mn-lt"/>
                <a:ea typeface="+mn-ea"/>
                <a:cs typeface="+mn-cs"/>
                <a:sym typeface="Helvetica"/>
              </a:rPr>
              <a:t>NEGLECT – Refusal, or failure, to fulfil any part of a person’s obligations or duties towards an elderly person.</a:t>
            </a:r>
          </a:p>
          <a:p>
            <a:pPr eaLnBrk="1" hangingPunct="1"/>
            <a:endParaRPr lang="nb-NO" altLang="nb-NO" dirty="0" smtClean="0"/>
          </a:p>
          <a:p>
            <a:pPr eaLnBrk="1" hangingPunct="1"/>
            <a:r>
              <a:rPr lang="en-US" altLang="nb-NO" dirty="0" smtClean="0"/>
              <a:t>Domestic violence often occurs in the hidden, the violence is repetitive and the</a:t>
            </a:r>
            <a:r>
              <a:rPr lang="en-US" altLang="nb-NO" baseline="0" dirty="0" smtClean="0"/>
              <a:t> abuser/offender is often a person the o</a:t>
            </a:r>
            <a:r>
              <a:rPr lang="en-US" altLang="nb-NO" dirty="0" smtClean="0"/>
              <a:t>lder person has a emotional relation</a:t>
            </a:r>
            <a:r>
              <a:rPr lang="en-US" altLang="nb-NO" baseline="0" dirty="0" smtClean="0"/>
              <a:t> </a:t>
            </a:r>
            <a:r>
              <a:rPr lang="en-US" altLang="nb-NO" dirty="0" smtClean="0"/>
              <a:t>to, often  which the offender is, and the threshold for reporting is high.</a:t>
            </a:r>
          </a:p>
          <a:p>
            <a:pPr eaLnBrk="1" hangingPunct="1"/>
            <a:r>
              <a:rPr lang="en-US" altLang="nb-NO" dirty="0" smtClean="0"/>
              <a:t>Latent Violence, the risk of new violence may/will control the life of the abused person</a:t>
            </a:r>
            <a:r>
              <a:rPr lang="en-US" altLang="nb-NO" baseline="0" dirty="0" smtClean="0"/>
              <a:t> </a:t>
            </a:r>
            <a:r>
              <a:rPr lang="en-US" altLang="nb-NO" dirty="0" smtClean="0"/>
              <a:t>completely.</a:t>
            </a:r>
          </a:p>
          <a:p>
            <a:pPr eaLnBrk="1" hangingPunct="1"/>
            <a:endParaRPr lang="en-US" altLang="nb-NO" dirty="0" smtClean="0"/>
          </a:p>
          <a:p>
            <a:pPr eaLnBrk="1" hangingPunct="1"/>
            <a:r>
              <a:rPr lang="en-US" altLang="nb-NO" dirty="0" smtClean="0"/>
              <a:t>Seniors can be a vulnerable group due to illness, other age-related conditions and fewer social arenas (friends and other networks will be gone)</a:t>
            </a:r>
          </a:p>
          <a:p>
            <a:pPr eaLnBrk="1" hangingPunct="1"/>
            <a:endParaRPr lang="nb-NO" altLang="nb-NO" dirty="0" smtClean="0"/>
          </a:p>
          <a:p>
            <a:endParaRPr lang="en-US" sz="1200" b="0" i="0" u="none" strike="noStrike" baseline="0" dirty="0" smtClean="0">
              <a:latin typeface="+mn-lt"/>
              <a:ea typeface="+mn-ea"/>
              <a:cs typeface="+mn-cs"/>
              <a:sym typeface="Helvetica"/>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Forsid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2" name="image4.jpg" descr="bilder-v3.png"/>
          <p:cNvPicPr>
            <a:picLocks noChangeAspect="1"/>
          </p:cNvPicPr>
          <p:nvPr/>
        </p:nvPicPr>
        <p:blipFill>
          <a:blip r:embed="rId3">
            <a:extLst/>
          </a:blip>
          <a:stretch>
            <a:fillRect/>
          </a:stretch>
        </p:blipFill>
        <p:spPr>
          <a:xfrm>
            <a:off x="0" y="2232025"/>
            <a:ext cx="9144000" cy="847725"/>
          </a:xfrm>
          <a:prstGeom prst="rect">
            <a:avLst/>
          </a:prstGeom>
          <a:ln w="12700">
            <a:miter lim="400000"/>
          </a:ln>
        </p:spPr>
      </p:pic>
      <p:sp>
        <p:nvSpPr>
          <p:cNvPr id="13" name="Shape 13"/>
          <p:cNvSpPr>
            <a:spLocks noGrp="1"/>
          </p:cNvSpPr>
          <p:nvPr>
            <p:ph type="title"/>
          </p:nvPr>
        </p:nvSpPr>
        <p:spPr>
          <a:xfrm>
            <a:off x="513359" y="3614470"/>
            <a:ext cx="8122641" cy="846314"/>
          </a:xfrm>
          <a:prstGeom prst="rect">
            <a:avLst/>
          </a:prstGeom>
        </p:spPr>
        <p:txBody>
          <a:bodyPr/>
          <a:lstStyle>
            <a:lvl1pPr algn="ctr">
              <a:defRPr sz="4800"/>
            </a:lvl1pPr>
          </a:lstStyle>
          <a:p>
            <a:r>
              <a:t>Klikk for å redigere tittelstil</a:t>
            </a:r>
          </a:p>
        </p:txBody>
      </p:sp>
      <p:sp>
        <p:nvSpPr>
          <p:cNvPr id="14" name="Shape 14"/>
          <p:cNvSpPr>
            <a:spLocks noGrp="1"/>
          </p:cNvSpPr>
          <p:nvPr>
            <p:ph type="body" sz="quarter" idx="1"/>
          </p:nvPr>
        </p:nvSpPr>
        <p:spPr>
          <a:xfrm>
            <a:off x="1371600" y="4466890"/>
            <a:ext cx="6400800" cy="705318"/>
          </a:xfrm>
          <a:prstGeom prst="rect">
            <a:avLst/>
          </a:prstGeom>
        </p:spPr>
        <p:txBody>
          <a:bodyPr/>
          <a:lstStyle>
            <a:lvl1pPr algn="ctr">
              <a:defRPr sz="2400" b="0"/>
            </a:lvl1pPr>
          </a:lstStyle>
          <a:p>
            <a:r>
              <a:t>Klikk for å redigere undertittelstil i malen</a:t>
            </a:r>
          </a:p>
        </p:txBody>
      </p:sp>
      <p:sp>
        <p:nvSpPr>
          <p:cNvPr id="15" name="Shape 1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084D8B2D-647F-40FD-A8E6-3E3C613AFB75}" type="slidenum">
              <a:rPr lang="en-US" altLang="en-US"/>
              <a:pPr>
                <a:defRPr/>
              </a:pPr>
              <a:t>‹#›</a:t>
            </a:fld>
            <a:endParaRPr lang="en-US" altLang="en-US"/>
          </a:p>
        </p:txBody>
      </p:sp>
    </p:spTree>
    <p:extLst>
      <p:ext uri="{BB962C8B-B14F-4D97-AF65-F5344CB8AC3E}">
        <p14:creationId xmlns:p14="http://schemas.microsoft.com/office/powerpoint/2010/main" val="406714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tel og brødtekst – bullets">
    <p:spTree>
      <p:nvGrpSpPr>
        <p:cNvPr id="1" name=""/>
        <p:cNvGrpSpPr/>
        <p:nvPr/>
      </p:nvGrpSpPr>
      <p:grpSpPr>
        <a:xfrm>
          <a:off x="0" y="0"/>
          <a:ext cx="0" cy="0"/>
          <a:chOff x="0" y="0"/>
          <a:chExt cx="0" cy="0"/>
        </a:xfrm>
      </p:grpSpPr>
      <p:sp>
        <p:nvSpPr>
          <p:cNvPr id="22" name="Shape 22"/>
          <p:cNvSpPr>
            <a:spLocks noGrp="1"/>
          </p:cNvSpPr>
          <p:nvPr>
            <p:ph type="title"/>
          </p:nvPr>
        </p:nvSpPr>
        <p:spPr>
          <a:prstGeom prst="rect">
            <a:avLst/>
          </a:prstGeom>
        </p:spPr>
        <p:txBody>
          <a:bodyPr/>
          <a:lstStyle/>
          <a:p>
            <a:r>
              <a:t>Klikk for å redigere tittelstil</a:t>
            </a:r>
          </a:p>
        </p:txBody>
      </p:sp>
      <p:sp>
        <p:nvSpPr>
          <p:cNvPr id="23" name="Shape 23"/>
          <p:cNvSpPr>
            <a:spLocks noGrp="1"/>
          </p:cNvSpPr>
          <p:nvPr>
            <p:ph type="body" sz="quarter" idx="1"/>
          </p:nvPr>
        </p:nvSpPr>
        <p:spPr>
          <a:prstGeom prst="rect">
            <a:avLst/>
          </a:prstGeom>
        </p:spPr>
        <p:txBody>
          <a:bodyPr/>
          <a:lstStyle/>
          <a:p>
            <a:r>
              <a:t>Klikk for å redigere tekststiler i malen</a:t>
            </a:r>
          </a:p>
        </p:txBody>
      </p:sp>
      <p:sp>
        <p:nvSpPr>
          <p:cNvPr id="24" name="Shape 2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o spalter – bullets">
    <p:spTree>
      <p:nvGrpSpPr>
        <p:cNvPr id="1" name=""/>
        <p:cNvGrpSpPr/>
        <p:nvPr/>
      </p:nvGrpSpPr>
      <p:grpSpPr>
        <a:xfrm>
          <a:off x="0" y="0"/>
          <a:ext cx="0" cy="0"/>
          <a:chOff x="0" y="0"/>
          <a:chExt cx="0" cy="0"/>
        </a:xfrm>
      </p:grpSpPr>
      <p:sp>
        <p:nvSpPr>
          <p:cNvPr id="31" name="Shape 31"/>
          <p:cNvSpPr>
            <a:spLocks noGrp="1"/>
          </p:cNvSpPr>
          <p:nvPr>
            <p:ph type="title"/>
          </p:nvPr>
        </p:nvSpPr>
        <p:spPr>
          <a:prstGeom prst="rect">
            <a:avLst/>
          </a:prstGeom>
        </p:spPr>
        <p:txBody>
          <a:bodyPr/>
          <a:lstStyle/>
          <a:p>
            <a:r>
              <a:t>Klikk for å redigere tittelstil</a:t>
            </a:r>
          </a:p>
        </p:txBody>
      </p:sp>
      <p:sp>
        <p:nvSpPr>
          <p:cNvPr id="32" name="Shape 32"/>
          <p:cNvSpPr>
            <a:spLocks noGrp="1"/>
          </p:cNvSpPr>
          <p:nvPr>
            <p:ph type="body" sz="quarter" idx="1"/>
          </p:nvPr>
        </p:nvSpPr>
        <p:spPr>
          <a:xfrm>
            <a:off x="457200" y="1535113"/>
            <a:ext cx="3932167" cy="363765"/>
          </a:xfrm>
          <a:prstGeom prst="rect">
            <a:avLst/>
          </a:prstGeom>
        </p:spPr>
        <p:txBody>
          <a:bodyPr/>
          <a:lstStyle/>
          <a:p>
            <a:r>
              <a:t>Klikk for å redigere tekststiler i malen</a:t>
            </a:r>
          </a:p>
        </p:txBody>
      </p:sp>
      <p:sp>
        <p:nvSpPr>
          <p:cNvPr id="33" name="Shape 33"/>
          <p:cNvSpPr>
            <a:spLocks noGrp="1"/>
          </p:cNvSpPr>
          <p:nvPr>
            <p:ph type="body" sz="quarter" idx="13"/>
          </p:nvPr>
        </p:nvSpPr>
        <p:spPr>
          <a:xfrm>
            <a:off x="4734597" y="1535113"/>
            <a:ext cx="3952203" cy="363765"/>
          </a:xfrm>
          <a:prstGeom prst="rect">
            <a:avLst/>
          </a:prstGeom>
        </p:spPr>
        <p:txBody>
          <a:bodyPr/>
          <a:lstStyle/>
          <a:p>
            <a:endParaRPr/>
          </a:p>
        </p:txBody>
      </p:sp>
      <p:sp>
        <p:nvSpPr>
          <p:cNvPr id="34" name="Shape 3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tel og brødtekst">
    <p:spTree>
      <p:nvGrpSpPr>
        <p:cNvPr id="1" name=""/>
        <p:cNvGrpSpPr/>
        <p:nvPr/>
      </p:nvGrpSpPr>
      <p:grpSpPr>
        <a:xfrm>
          <a:off x="0" y="0"/>
          <a:ext cx="0" cy="0"/>
          <a:chOff x="0" y="0"/>
          <a:chExt cx="0" cy="0"/>
        </a:xfrm>
      </p:grpSpPr>
      <p:sp>
        <p:nvSpPr>
          <p:cNvPr id="41" name="Shape 41"/>
          <p:cNvSpPr>
            <a:spLocks noGrp="1"/>
          </p:cNvSpPr>
          <p:nvPr>
            <p:ph type="title"/>
          </p:nvPr>
        </p:nvSpPr>
        <p:spPr>
          <a:prstGeom prst="rect">
            <a:avLst/>
          </a:prstGeom>
        </p:spPr>
        <p:txBody>
          <a:bodyPr/>
          <a:lstStyle/>
          <a:p>
            <a:r>
              <a:t>Klikk for å redigere tittelstil</a:t>
            </a:r>
          </a:p>
        </p:txBody>
      </p:sp>
      <p:sp>
        <p:nvSpPr>
          <p:cNvPr id="42" name="Shape 42"/>
          <p:cNvSpPr>
            <a:spLocks noGrp="1"/>
          </p:cNvSpPr>
          <p:nvPr>
            <p:ph type="body" sz="quarter" idx="1"/>
          </p:nvPr>
        </p:nvSpPr>
        <p:spPr>
          <a:prstGeom prst="rect">
            <a:avLst/>
          </a:prstGeom>
        </p:spPr>
        <p:txBody>
          <a:bodyPr/>
          <a:lstStyle/>
          <a:p>
            <a:r>
              <a:t>Klikk for å redigere tekststiler i malen</a:t>
            </a:r>
          </a:p>
        </p:txBody>
      </p:sp>
      <p:sp>
        <p:nvSpPr>
          <p:cNvPr id="43" name="Shape 4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o spalter">
    <p:spTree>
      <p:nvGrpSpPr>
        <p:cNvPr id="1" name=""/>
        <p:cNvGrpSpPr/>
        <p:nvPr/>
      </p:nvGrpSpPr>
      <p:grpSpPr>
        <a:xfrm>
          <a:off x="0" y="0"/>
          <a:ext cx="0" cy="0"/>
          <a:chOff x="0" y="0"/>
          <a:chExt cx="0" cy="0"/>
        </a:xfrm>
      </p:grpSpPr>
      <p:sp>
        <p:nvSpPr>
          <p:cNvPr id="50" name="Shape 50"/>
          <p:cNvSpPr>
            <a:spLocks noGrp="1"/>
          </p:cNvSpPr>
          <p:nvPr>
            <p:ph type="title"/>
          </p:nvPr>
        </p:nvSpPr>
        <p:spPr>
          <a:prstGeom prst="rect">
            <a:avLst/>
          </a:prstGeom>
        </p:spPr>
        <p:txBody>
          <a:bodyPr/>
          <a:lstStyle/>
          <a:p>
            <a:r>
              <a:t>Klikk for å redigere tittelstil</a:t>
            </a:r>
          </a:p>
        </p:txBody>
      </p:sp>
      <p:sp>
        <p:nvSpPr>
          <p:cNvPr id="51" name="Shape 51"/>
          <p:cNvSpPr>
            <a:spLocks noGrp="1"/>
          </p:cNvSpPr>
          <p:nvPr>
            <p:ph type="body" sz="quarter" idx="1"/>
          </p:nvPr>
        </p:nvSpPr>
        <p:spPr>
          <a:xfrm>
            <a:off x="457200" y="1535113"/>
            <a:ext cx="3932167" cy="363765"/>
          </a:xfrm>
          <a:prstGeom prst="rect">
            <a:avLst/>
          </a:prstGeom>
        </p:spPr>
        <p:txBody>
          <a:bodyPr/>
          <a:lstStyle/>
          <a:p>
            <a:r>
              <a:t>Klikk for å redigere tekststiler i malen</a:t>
            </a:r>
          </a:p>
        </p:txBody>
      </p:sp>
      <p:sp>
        <p:nvSpPr>
          <p:cNvPr id="52" name="Shape 52"/>
          <p:cNvSpPr>
            <a:spLocks noGrp="1"/>
          </p:cNvSpPr>
          <p:nvPr>
            <p:ph type="body" sz="quarter" idx="13"/>
          </p:nvPr>
        </p:nvSpPr>
        <p:spPr>
          <a:xfrm>
            <a:off x="4734597" y="1535113"/>
            <a:ext cx="3952203" cy="363765"/>
          </a:xfrm>
          <a:prstGeom prst="rect">
            <a:avLst/>
          </a:prstGeom>
        </p:spPr>
        <p:txBody>
          <a:bodyPr/>
          <a:lstStyle/>
          <a:p>
            <a:endParaRPr/>
          </a:p>
        </p:txBody>
      </p:sp>
      <p:sp>
        <p:nvSpPr>
          <p:cNvPr id="53" name="Shape 5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Avslutningsslid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60" name="image5.jpg" descr="bilder3-v3.png"/>
          <p:cNvPicPr>
            <a:picLocks noChangeAspect="1"/>
          </p:cNvPicPr>
          <p:nvPr/>
        </p:nvPicPr>
        <p:blipFill>
          <a:blip r:embed="rId3">
            <a:extLst/>
          </a:blip>
          <a:stretch>
            <a:fillRect/>
          </a:stretch>
        </p:blipFill>
        <p:spPr>
          <a:xfrm>
            <a:off x="0" y="2224088"/>
            <a:ext cx="9144000" cy="1457326"/>
          </a:xfrm>
          <a:prstGeom prst="rect">
            <a:avLst/>
          </a:prstGeom>
          <a:ln w="12700">
            <a:miter lim="400000"/>
          </a:ln>
        </p:spPr>
      </p:pic>
      <p:sp>
        <p:nvSpPr>
          <p:cNvPr id="61" name="Shape 61"/>
          <p:cNvSpPr>
            <a:spLocks noGrp="1"/>
          </p:cNvSpPr>
          <p:nvPr>
            <p:ph type="title"/>
          </p:nvPr>
        </p:nvSpPr>
        <p:spPr>
          <a:xfrm>
            <a:off x="513359" y="4170083"/>
            <a:ext cx="8122641" cy="766930"/>
          </a:xfrm>
          <a:prstGeom prst="rect">
            <a:avLst/>
          </a:prstGeom>
        </p:spPr>
        <p:txBody>
          <a:bodyPr/>
          <a:lstStyle>
            <a:lvl1pPr algn="ctr"/>
          </a:lstStyle>
          <a:p>
            <a:r>
              <a:t>Klikk for å redigere tittelstil</a:t>
            </a:r>
          </a:p>
        </p:txBody>
      </p:sp>
      <p:sp>
        <p:nvSpPr>
          <p:cNvPr id="62" name="Shape 62"/>
          <p:cNvSpPr>
            <a:spLocks noGrp="1"/>
          </p:cNvSpPr>
          <p:nvPr>
            <p:ph type="body" sz="quarter" idx="1"/>
          </p:nvPr>
        </p:nvSpPr>
        <p:spPr>
          <a:xfrm>
            <a:off x="1371600" y="4943116"/>
            <a:ext cx="6400800" cy="705318"/>
          </a:xfrm>
          <a:prstGeom prst="rect">
            <a:avLst/>
          </a:prstGeom>
        </p:spPr>
        <p:txBody>
          <a:bodyPr/>
          <a:lstStyle>
            <a:lvl1pPr algn="ctr">
              <a:defRPr sz="2400" b="0"/>
            </a:lvl1pPr>
          </a:lstStyle>
          <a:p>
            <a:r>
              <a:t>Klikk for å redigere undertittelstil i malen</a:t>
            </a:r>
          </a:p>
        </p:txBody>
      </p:sp>
      <p:sp>
        <p:nvSpPr>
          <p:cNvPr id="63" name="Shape 6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603702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315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tel og brødtekst – bullets">
    <p:bg>
      <p:bgPr>
        <a:blipFill dpi="0" rotWithShape="1">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Klikk for å redigere tittelstil</a:t>
            </a:r>
            <a:endParaRPr lang="en-US"/>
          </a:p>
        </p:txBody>
      </p:sp>
      <p:sp>
        <p:nvSpPr>
          <p:cNvPr id="3" name="Text Placeholder 2"/>
          <p:cNvSpPr>
            <a:spLocks noGrp="1"/>
          </p:cNvSpPr>
          <p:nvPr>
            <p:ph type="body" idx="1"/>
          </p:nvPr>
        </p:nvSpPr>
        <p:spPr>
          <a:xfrm>
            <a:off x="457200" y="1535114"/>
            <a:ext cx="8229600" cy="363764"/>
          </a:xfrm>
        </p:spPr>
        <p:txBody>
          <a:bodyPr anchor="t">
            <a:normAutofit/>
          </a:bodyPr>
          <a:lstStyle>
            <a:lvl1pPr marL="0" indent="0">
              <a:buNone/>
              <a:defRPr sz="20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Content Placeholder 3"/>
          <p:cNvSpPr>
            <a:spLocks noGrp="1"/>
          </p:cNvSpPr>
          <p:nvPr>
            <p:ph sz="half" idx="2"/>
          </p:nvPr>
        </p:nvSpPr>
        <p:spPr>
          <a:xfrm>
            <a:off x="457200" y="1898878"/>
            <a:ext cx="8229600" cy="4130675"/>
          </a:xfrm>
        </p:spPr>
        <p:txBody>
          <a:bodyPr>
            <a:normAutofit/>
          </a:bodyPr>
          <a:lstStyle>
            <a:lvl1pPr>
              <a:defRPr sz="1600"/>
            </a:lvl1pPr>
            <a:lvl2pPr marL="608400">
              <a:defRPr sz="1600"/>
            </a:lvl2pPr>
            <a:lvl3pPr marL="896400">
              <a:defRPr sz="1600"/>
            </a:lvl3pPr>
            <a:lvl4pPr marL="1184400">
              <a:defRPr sz="1600"/>
            </a:lvl4pPr>
            <a:lvl5pPr marL="1472400">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Tree>
    <p:extLst>
      <p:ext uri="{BB962C8B-B14F-4D97-AF65-F5344CB8AC3E}">
        <p14:creationId xmlns:p14="http://schemas.microsoft.com/office/powerpoint/2010/main" val="2940817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rcRect/>
          <a:stretch>
            <a:fillRect/>
          </a:stretch>
        </a:blipFill>
        <a:effectLst/>
      </p:bgPr>
    </p:bg>
    <p:spTree>
      <p:nvGrpSpPr>
        <p:cNvPr id="1" name=""/>
        <p:cNvGrpSpPr/>
        <p:nvPr/>
      </p:nvGrpSpPr>
      <p:grpSpPr>
        <a:xfrm>
          <a:off x="0" y="0"/>
          <a:ext cx="0" cy="0"/>
          <a:chOff x="0" y="0"/>
          <a:chExt cx="0" cy="0"/>
        </a:xfrm>
      </p:grpSpPr>
      <p:pic>
        <p:nvPicPr>
          <p:cNvPr id="2" name="image2.jpg"/>
          <p:cNvPicPr>
            <a:picLocks noChangeAspect="1"/>
          </p:cNvPicPr>
          <p:nvPr/>
        </p:nvPicPr>
        <p:blipFill>
          <a:blip r:embed="rId13">
            <a:extLst/>
          </a:blip>
          <a:stretch>
            <a:fillRect/>
          </a:stretch>
        </p:blipFill>
        <p:spPr>
          <a:xfrm>
            <a:off x="457200" y="6102350"/>
            <a:ext cx="1346200" cy="419100"/>
          </a:xfrm>
          <a:prstGeom prst="rect">
            <a:avLst/>
          </a:prstGeom>
          <a:ln w="12700">
            <a:miter lim="400000"/>
          </a:ln>
        </p:spPr>
      </p:pic>
      <p:sp>
        <p:nvSpPr>
          <p:cNvPr id="3" name="Shape 3"/>
          <p:cNvSpPr>
            <a:spLocks noGrp="1"/>
          </p:cNvSpPr>
          <p:nvPr>
            <p:ph type="title"/>
          </p:nvPr>
        </p:nvSpPr>
        <p:spPr>
          <a:xfrm>
            <a:off x="457200" y="561975"/>
            <a:ext cx="8229600" cy="86836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Klikk for å redigere tittelstil</a:t>
            </a:r>
          </a:p>
        </p:txBody>
      </p:sp>
      <p:sp>
        <p:nvSpPr>
          <p:cNvPr id="4" name="Shape 4"/>
          <p:cNvSpPr>
            <a:spLocks noGrp="1"/>
          </p:cNvSpPr>
          <p:nvPr>
            <p:ph type="body" idx="1"/>
          </p:nvPr>
        </p:nvSpPr>
        <p:spPr>
          <a:xfrm>
            <a:off x="457200" y="1535113"/>
            <a:ext cx="8229600" cy="363765"/>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Klikk for å redigere tekststiler i malen</a:t>
            </a:r>
          </a:p>
        </p:txBody>
      </p:sp>
      <p:sp>
        <p:nvSpPr>
          <p:cNvPr id="5" name="Shape 5"/>
          <p:cNvSpPr>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chemeClr val="accent1"/>
          </a:solidFill>
          <a:uFillTx/>
          <a:latin typeface="+mn-lt"/>
          <a:ea typeface="+mn-ea"/>
          <a:cs typeface="+mn-cs"/>
          <a:sym typeface="Helvetica"/>
        </a:defRPr>
      </a:lvl1pPr>
      <a:lvl2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chemeClr val="accent1"/>
          </a:solidFill>
          <a:uFillTx/>
          <a:latin typeface="+mn-lt"/>
          <a:ea typeface="+mn-ea"/>
          <a:cs typeface="+mn-cs"/>
          <a:sym typeface="Helvetica"/>
        </a:defRPr>
      </a:lvl2pPr>
      <a:lvl3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chemeClr val="accent1"/>
          </a:solidFill>
          <a:uFillTx/>
          <a:latin typeface="+mn-lt"/>
          <a:ea typeface="+mn-ea"/>
          <a:cs typeface="+mn-cs"/>
          <a:sym typeface="Helvetica"/>
        </a:defRPr>
      </a:lvl3pPr>
      <a:lvl4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chemeClr val="accent1"/>
          </a:solidFill>
          <a:uFillTx/>
          <a:latin typeface="+mn-lt"/>
          <a:ea typeface="+mn-ea"/>
          <a:cs typeface="+mn-cs"/>
          <a:sym typeface="Helvetica"/>
        </a:defRPr>
      </a:lvl4pPr>
      <a:lvl5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chemeClr val="accent1"/>
          </a:solidFill>
          <a:uFillTx/>
          <a:latin typeface="+mn-lt"/>
          <a:ea typeface="+mn-ea"/>
          <a:cs typeface="+mn-cs"/>
          <a:sym typeface="Helvetica"/>
        </a:defRPr>
      </a:lvl5pPr>
      <a:lvl6pPr marL="0" marR="0" indent="457200" algn="l" defTabSz="457200" rtl="0" latinLnBrk="0">
        <a:lnSpc>
          <a:spcPct val="100000"/>
        </a:lnSpc>
        <a:spcBef>
          <a:spcPts val="0"/>
        </a:spcBef>
        <a:spcAft>
          <a:spcPts val="0"/>
        </a:spcAft>
        <a:buClrTx/>
        <a:buSzTx/>
        <a:buFontTx/>
        <a:buNone/>
        <a:tabLst/>
        <a:defRPr sz="3200" b="0" i="0" u="none" strike="noStrike" cap="none" spc="0" baseline="0">
          <a:ln>
            <a:noFill/>
          </a:ln>
          <a:solidFill>
            <a:schemeClr val="accent1"/>
          </a:solidFill>
          <a:uFillTx/>
          <a:latin typeface="+mn-lt"/>
          <a:ea typeface="+mn-ea"/>
          <a:cs typeface="+mn-cs"/>
          <a:sym typeface="Helvetica"/>
        </a:defRPr>
      </a:lvl6pPr>
      <a:lvl7pPr marL="0" marR="0" indent="914400" algn="l" defTabSz="457200" rtl="0" latinLnBrk="0">
        <a:lnSpc>
          <a:spcPct val="100000"/>
        </a:lnSpc>
        <a:spcBef>
          <a:spcPts val="0"/>
        </a:spcBef>
        <a:spcAft>
          <a:spcPts val="0"/>
        </a:spcAft>
        <a:buClrTx/>
        <a:buSzTx/>
        <a:buFontTx/>
        <a:buNone/>
        <a:tabLst/>
        <a:defRPr sz="3200" b="0" i="0" u="none" strike="noStrike" cap="none" spc="0" baseline="0">
          <a:ln>
            <a:noFill/>
          </a:ln>
          <a:solidFill>
            <a:schemeClr val="accent1"/>
          </a:solidFill>
          <a:uFillTx/>
          <a:latin typeface="+mn-lt"/>
          <a:ea typeface="+mn-ea"/>
          <a:cs typeface="+mn-cs"/>
          <a:sym typeface="Helvetica"/>
        </a:defRPr>
      </a:lvl7pPr>
      <a:lvl8pPr marL="0" marR="0" indent="1371600" algn="l" defTabSz="457200" rtl="0" latinLnBrk="0">
        <a:lnSpc>
          <a:spcPct val="100000"/>
        </a:lnSpc>
        <a:spcBef>
          <a:spcPts val="0"/>
        </a:spcBef>
        <a:spcAft>
          <a:spcPts val="0"/>
        </a:spcAft>
        <a:buClrTx/>
        <a:buSzTx/>
        <a:buFontTx/>
        <a:buNone/>
        <a:tabLst/>
        <a:defRPr sz="3200" b="0" i="0" u="none" strike="noStrike" cap="none" spc="0" baseline="0">
          <a:ln>
            <a:noFill/>
          </a:ln>
          <a:solidFill>
            <a:schemeClr val="accent1"/>
          </a:solidFill>
          <a:uFillTx/>
          <a:latin typeface="+mn-lt"/>
          <a:ea typeface="+mn-ea"/>
          <a:cs typeface="+mn-cs"/>
          <a:sym typeface="Helvetica"/>
        </a:defRPr>
      </a:lvl8pPr>
      <a:lvl9pPr marL="0" marR="0" indent="1828800" algn="l" defTabSz="457200" rtl="0" latinLnBrk="0">
        <a:lnSpc>
          <a:spcPct val="100000"/>
        </a:lnSpc>
        <a:spcBef>
          <a:spcPts val="0"/>
        </a:spcBef>
        <a:spcAft>
          <a:spcPts val="0"/>
        </a:spcAft>
        <a:buClrTx/>
        <a:buSzTx/>
        <a:buFontTx/>
        <a:buNone/>
        <a:tabLst/>
        <a:defRPr sz="3200" b="0" i="0" u="none" strike="noStrike" cap="none" spc="0" baseline="0">
          <a:ln>
            <a:noFill/>
          </a:ln>
          <a:solidFill>
            <a:schemeClr val="accent1"/>
          </a:solidFill>
          <a:uFillTx/>
          <a:latin typeface="+mn-lt"/>
          <a:ea typeface="+mn-ea"/>
          <a:cs typeface="+mn-cs"/>
          <a:sym typeface="Helvetica"/>
        </a:defRPr>
      </a:lvl9pPr>
    </p:titleStyle>
    <p:bodyStyle>
      <a:lvl1pPr marL="0" marR="0" indent="0" algn="l" defTabSz="457200" rtl="0" latinLnBrk="0">
        <a:lnSpc>
          <a:spcPts val="2100"/>
        </a:lnSpc>
        <a:spcBef>
          <a:spcPts val="0"/>
        </a:spcBef>
        <a:spcAft>
          <a:spcPts val="0"/>
        </a:spcAft>
        <a:buClrTx/>
        <a:buSzTx/>
        <a:buFontTx/>
        <a:buNone/>
        <a:tabLst/>
        <a:defRPr sz="2000" b="1" i="0" u="none" strike="noStrike" cap="none" spc="0" baseline="0">
          <a:ln>
            <a:noFill/>
          </a:ln>
          <a:solidFill>
            <a:srgbClr val="404040"/>
          </a:solidFill>
          <a:uFillTx/>
          <a:latin typeface="+mn-lt"/>
          <a:ea typeface="+mn-ea"/>
          <a:cs typeface="+mn-cs"/>
          <a:sym typeface="Helvetica"/>
        </a:defRPr>
      </a:lvl1pPr>
      <a:lvl2pPr marL="0" marR="0" indent="457200" algn="l" defTabSz="457200" rtl="0" latinLnBrk="0">
        <a:lnSpc>
          <a:spcPts val="2100"/>
        </a:lnSpc>
        <a:spcBef>
          <a:spcPts val="0"/>
        </a:spcBef>
        <a:spcAft>
          <a:spcPts val="0"/>
        </a:spcAft>
        <a:buClrTx/>
        <a:buSzTx/>
        <a:buFontTx/>
        <a:buNone/>
        <a:tabLst/>
        <a:defRPr sz="2000" b="1" i="0" u="none" strike="noStrike" cap="none" spc="0" baseline="0">
          <a:ln>
            <a:noFill/>
          </a:ln>
          <a:solidFill>
            <a:srgbClr val="404040"/>
          </a:solidFill>
          <a:uFillTx/>
          <a:latin typeface="+mn-lt"/>
          <a:ea typeface="+mn-ea"/>
          <a:cs typeface="+mn-cs"/>
          <a:sym typeface="Helvetica"/>
        </a:defRPr>
      </a:lvl2pPr>
      <a:lvl3pPr marL="0" marR="0" indent="914400" algn="l" defTabSz="457200" rtl="0" latinLnBrk="0">
        <a:lnSpc>
          <a:spcPts val="2100"/>
        </a:lnSpc>
        <a:spcBef>
          <a:spcPts val="0"/>
        </a:spcBef>
        <a:spcAft>
          <a:spcPts val="0"/>
        </a:spcAft>
        <a:buClrTx/>
        <a:buSzTx/>
        <a:buFontTx/>
        <a:buNone/>
        <a:tabLst/>
        <a:defRPr sz="2000" b="1" i="0" u="none" strike="noStrike" cap="none" spc="0" baseline="0">
          <a:ln>
            <a:noFill/>
          </a:ln>
          <a:solidFill>
            <a:srgbClr val="404040"/>
          </a:solidFill>
          <a:uFillTx/>
          <a:latin typeface="+mn-lt"/>
          <a:ea typeface="+mn-ea"/>
          <a:cs typeface="+mn-cs"/>
          <a:sym typeface="Helvetica"/>
        </a:defRPr>
      </a:lvl3pPr>
      <a:lvl4pPr marL="0" marR="0" indent="1371600" algn="l" defTabSz="457200" rtl="0" latinLnBrk="0">
        <a:lnSpc>
          <a:spcPts val="2100"/>
        </a:lnSpc>
        <a:spcBef>
          <a:spcPts val="0"/>
        </a:spcBef>
        <a:spcAft>
          <a:spcPts val="0"/>
        </a:spcAft>
        <a:buClrTx/>
        <a:buSzTx/>
        <a:buFontTx/>
        <a:buNone/>
        <a:tabLst/>
        <a:defRPr sz="2000" b="1" i="0" u="none" strike="noStrike" cap="none" spc="0" baseline="0">
          <a:ln>
            <a:noFill/>
          </a:ln>
          <a:solidFill>
            <a:srgbClr val="404040"/>
          </a:solidFill>
          <a:uFillTx/>
          <a:latin typeface="+mn-lt"/>
          <a:ea typeface="+mn-ea"/>
          <a:cs typeface="+mn-cs"/>
          <a:sym typeface="Helvetica"/>
        </a:defRPr>
      </a:lvl4pPr>
      <a:lvl5pPr marL="0" marR="0" indent="1828800" algn="l" defTabSz="457200" rtl="0" latinLnBrk="0">
        <a:lnSpc>
          <a:spcPts val="2100"/>
        </a:lnSpc>
        <a:spcBef>
          <a:spcPts val="0"/>
        </a:spcBef>
        <a:spcAft>
          <a:spcPts val="0"/>
        </a:spcAft>
        <a:buClrTx/>
        <a:buSzTx/>
        <a:buFontTx/>
        <a:buNone/>
        <a:tabLst/>
        <a:defRPr sz="2000" b="1" i="0" u="none" strike="noStrike" cap="none" spc="0" baseline="0">
          <a:ln>
            <a:noFill/>
          </a:ln>
          <a:solidFill>
            <a:srgbClr val="404040"/>
          </a:solidFill>
          <a:uFillTx/>
          <a:latin typeface="+mn-lt"/>
          <a:ea typeface="+mn-ea"/>
          <a:cs typeface="+mn-cs"/>
          <a:sym typeface="Helvetica"/>
        </a:defRPr>
      </a:lvl5pPr>
      <a:lvl6pPr marL="0" marR="0" indent="2286000" algn="l" defTabSz="457200" rtl="0" latinLnBrk="0">
        <a:lnSpc>
          <a:spcPts val="2100"/>
        </a:lnSpc>
        <a:spcBef>
          <a:spcPts val="0"/>
        </a:spcBef>
        <a:spcAft>
          <a:spcPts val="0"/>
        </a:spcAft>
        <a:buClrTx/>
        <a:buSzTx/>
        <a:buFontTx/>
        <a:buNone/>
        <a:tabLst/>
        <a:defRPr sz="2000" b="1" i="0" u="none" strike="noStrike" cap="none" spc="0" baseline="0">
          <a:ln>
            <a:noFill/>
          </a:ln>
          <a:solidFill>
            <a:srgbClr val="404040"/>
          </a:solidFill>
          <a:uFillTx/>
          <a:latin typeface="+mn-lt"/>
          <a:ea typeface="+mn-ea"/>
          <a:cs typeface="+mn-cs"/>
          <a:sym typeface="Helvetica"/>
        </a:defRPr>
      </a:lvl6pPr>
      <a:lvl7pPr marL="0" marR="0" indent="2743200" algn="l" defTabSz="457200" rtl="0" latinLnBrk="0">
        <a:lnSpc>
          <a:spcPts val="2100"/>
        </a:lnSpc>
        <a:spcBef>
          <a:spcPts val="0"/>
        </a:spcBef>
        <a:spcAft>
          <a:spcPts val="0"/>
        </a:spcAft>
        <a:buClrTx/>
        <a:buSzTx/>
        <a:buFontTx/>
        <a:buNone/>
        <a:tabLst/>
        <a:defRPr sz="2000" b="1" i="0" u="none" strike="noStrike" cap="none" spc="0" baseline="0">
          <a:ln>
            <a:noFill/>
          </a:ln>
          <a:solidFill>
            <a:srgbClr val="404040"/>
          </a:solidFill>
          <a:uFillTx/>
          <a:latin typeface="+mn-lt"/>
          <a:ea typeface="+mn-ea"/>
          <a:cs typeface="+mn-cs"/>
          <a:sym typeface="Helvetica"/>
        </a:defRPr>
      </a:lvl7pPr>
      <a:lvl8pPr marL="0" marR="0" indent="3200400" algn="l" defTabSz="457200" rtl="0" latinLnBrk="0">
        <a:lnSpc>
          <a:spcPts val="2100"/>
        </a:lnSpc>
        <a:spcBef>
          <a:spcPts val="0"/>
        </a:spcBef>
        <a:spcAft>
          <a:spcPts val="0"/>
        </a:spcAft>
        <a:buClrTx/>
        <a:buSzTx/>
        <a:buFontTx/>
        <a:buNone/>
        <a:tabLst/>
        <a:defRPr sz="2000" b="1" i="0" u="none" strike="noStrike" cap="none" spc="0" baseline="0">
          <a:ln>
            <a:noFill/>
          </a:ln>
          <a:solidFill>
            <a:srgbClr val="404040"/>
          </a:solidFill>
          <a:uFillTx/>
          <a:latin typeface="+mn-lt"/>
          <a:ea typeface="+mn-ea"/>
          <a:cs typeface="+mn-cs"/>
          <a:sym typeface="Helvetica"/>
        </a:defRPr>
      </a:lvl8pPr>
      <a:lvl9pPr marL="0" marR="0" indent="3657600" algn="l" defTabSz="457200" rtl="0" latinLnBrk="0">
        <a:lnSpc>
          <a:spcPts val="2100"/>
        </a:lnSpc>
        <a:spcBef>
          <a:spcPts val="0"/>
        </a:spcBef>
        <a:spcAft>
          <a:spcPts val="0"/>
        </a:spcAft>
        <a:buClrTx/>
        <a:buSzTx/>
        <a:buFontTx/>
        <a:buNone/>
        <a:tabLst/>
        <a:defRPr sz="2000" b="1" i="0" u="none" strike="noStrike" cap="none" spc="0" baseline="0">
          <a:ln>
            <a:noFill/>
          </a:ln>
          <a:solidFill>
            <a:srgbClr val="404040"/>
          </a:solidFill>
          <a:uFillTx/>
          <a:latin typeface="+mn-lt"/>
          <a:ea typeface="+mn-ea"/>
          <a:cs typeface="+mn-cs"/>
          <a:sym typeface="Helvetica"/>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ctrTitle"/>
          </p:nvPr>
        </p:nvSpPr>
        <p:spPr>
          <a:xfrm>
            <a:off x="361949" y="3363912"/>
            <a:ext cx="8123240" cy="2771776"/>
          </a:xfrm>
          <a:prstGeom prst="rect">
            <a:avLst/>
          </a:prstGeom>
        </p:spPr>
        <p:txBody>
          <a:bodyPr>
            <a:normAutofit fontScale="90000"/>
          </a:bodyPr>
          <a:lstStyle/>
          <a:p>
            <a:pPr>
              <a:defRPr sz="3200" b="1"/>
            </a:pPr>
            <a:r>
              <a:rPr dirty="0" err="1"/>
              <a:t>Psychososial</a:t>
            </a:r>
            <a:r>
              <a:rPr dirty="0"/>
              <a:t> assistance</a:t>
            </a:r>
            <a:br>
              <a:rPr dirty="0"/>
            </a:br>
            <a:r>
              <a:rPr dirty="0"/>
              <a:t>Oslo emergency agency</a:t>
            </a:r>
            <a:br>
              <a:rPr dirty="0"/>
            </a:br>
            <a:r>
              <a:rPr sz="2400" dirty="0"/>
              <a:t>Sexual assault</a:t>
            </a:r>
            <a:br>
              <a:rPr sz="2400" dirty="0"/>
            </a:br>
            <a:r>
              <a:rPr sz="2400" dirty="0"/>
              <a:t>Domestic violence</a:t>
            </a:r>
            <a:br>
              <a:rPr sz="2400" dirty="0"/>
            </a:br>
            <a:r>
              <a:rPr sz="2400" dirty="0"/>
              <a:t>Protective Services for the elderly</a:t>
            </a:r>
            <a:br>
              <a:rPr sz="2400" dirty="0"/>
            </a:br>
            <a:r>
              <a:rPr sz="2000" dirty="0"/>
              <a:t>Anne Berit Lunde, senior advisor</a:t>
            </a:r>
            <a:br>
              <a:rPr sz="2000" dirty="0"/>
            </a:br>
            <a:r>
              <a:rPr sz="2000" dirty="0"/>
              <a:t>Gyri </a:t>
            </a:r>
            <a:r>
              <a:rPr sz="2000" dirty="0" err="1"/>
              <a:t>Scheie</a:t>
            </a:r>
            <a:r>
              <a:rPr sz="2000" dirty="0"/>
              <a:t>, senior advisor</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title"/>
          </p:nvPr>
        </p:nvSpPr>
        <p:spPr>
          <a:xfrm>
            <a:off x="457200" y="561975"/>
            <a:ext cx="8229600" cy="868363"/>
          </a:xfrm>
          <a:prstGeom prst="rect">
            <a:avLst/>
          </a:prstGeom>
        </p:spPr>
        <p:txBody>
          <a:bodyPr/>
          <a:lstStyle>
            <a:lvl1pPr algn="ctr"/>
          </a:lstStyle>
          <a:p>
            <a:r>
              <a:rPr b="1" dirty="0"/>
              <a:t>Consequences for society</a:t>
            </a:r>
          </a:p>
        </p:txBody>
      </p:sp>
      <p:sp>
        <p:nvSpPr>
          <p:cNvPr id="99" name="Shape 99"/>
          <p:cNvSpPr>
            <a:spLocks noGrp="1"/>
          </p:cNvSpPr>
          <p:nvPr>
            <p:ph type="body" idx="1"/>
          </p:nvPr>
        </p:nvSpPr>
        <p:spPr>
          <a:xfrm>
            <a:off x="457200" y="1624012"/>
            <a:ext cx="8229600" cy="4414839"/>
          </a:xfrm>
          <a:prstGeom prst="rect">
            <a:avLst/>
          </a:prstGeom>
        </p:spPr>
        <p:txBody>
          <a:bodyPr/>
          <a:lstStyle/>
          <a:p>
            <a:pPr marL="285750" indent="-285750" algn="ctr">
              <a:buSzPct val="100000"/>
              <a:buFont typeface="Arial"/>
              <a:buChar char="•"/>
              <a:defRPr>
                <a:solidFill>
                  <a:srgbClr val="000000"/>
                </a:solidFill>
              </a:defRPr>
            </a:pPr>
            <a:endParaRPr dirty="0"/>
          </a:p>
          <a:p>
            <a:pPr marL="285750" indent="-285750" algn="ctr">
              <a:defRPr sz="2400">
                <a:solidFill>
                  <a:srgbClr val="000000"/>
                </a:solidFill>
              </a:defRPr>
            </a:pPr>
            <a:r>
              <a:rPr dirty="0"/>
              <a:t>Sexual assault and domestic violence </a:t>
            </a:r>
            <a:endParaRPr sz="1600" b="0" dirty="0"/>
          </a:p>
          <a:p>
            <a:pPr marL="285750" indent="-285750" algn="ctr">
              <a:defRPr sz="2400">
                <a:solidFill>
                  <a:srgbClr val="000000"/>
                </a:solidFill>
              </a:defRPr>
            </a:pPr>
            <a:endParaRPr sz="1600" b="0" dirty="0"/>
          </a:p>
          <a:p>
            <a:pPr marL="285750" indent="-285750" algn="ctr">
              <a:defRPr sz="2400">
                <a:solidFill>
                  <a:srgbClr val="000000"/>
                </a:solidFill>
              </a:defRPr>
            </a:pPr>
            <a:r>
              <a:rPr dirty="0"/>
              <a:t>is a public health issue!</a:t>
            </a:r>
          </a:p>
          <a:p>
            <a:pPr marL="285750" indent="-285750">
              <a:buSzPct val="100000"/>
              <a:buFont typeface="Arial"/>
              <a:buChar char="•"/>
              <a:defRPr>
                <a:solidFill>
                  <a:srgbClr val="000000"/>
                </a:solidFill>
              </a:defRPr>
            </a:pPr>
            <a:endParaRPr dirty="0"/>
          </a:p>
          <a:p>
            <a:pPr marL="285750" indent="-285750">
              <a:buSzPct val="100000"/>
              <a:buFont typeface="Arial"/>
              <a:buChar char="•"/>
              <a:defRPr>
                <a:solidFill>
                  <a:srgbClr val="000000"/>
                </a:solidFill>
              </a:defRPr>
            </a:pPr>
            <a:endParaRPr dirty="0"/>
          </a:p>
          <a:p>
            <a:pPr marL="285750" indent="-285750">
              <a:buSzPct val="100000"/>
              <a:buFont typeface="Arial"/>
              <a:buChar char="•"/>
              <a:defRPr>
                <a:solidFill>
                  <a:srgbClr val="000000"/>
                </a:solidFill>
              </a:defRPr>
            </a:pPr>
            <a:r>
              <a:rPr dirty="0"/>
              <a:t>Health cost</a:t>
            </a:r>
            <a:endParaRPr sz="1600" b="0" dirty="0"/>
          </a:p>
          <a:p>
            <a:pPr>
              <a:buSzPct val="100000"/>
              <a:defRPr>
                <a:solidFill>
                  <a:srgbClr val="000000"/>
                </a:solidFill>
              </a:defRPr>
            </a:pPr>
            <a:endParaRPr sz="1600" b="0" dirty="0"/>
          </a:p>
          <a:p>
            <a:pPr marL="285750" indent="-285750">
              <a:buSzPct val="100000"/>
              <a:buFont typeface="Arial"/>
              <a:buChar char="•"/>
              <a:defRPr>
                <a:solidFill>
                  <a:srgbClr val="000000"/>
                </a:solidFill>
              </a:defRPr>
            </a:pPr>
            <a:r>
              <a:rPr dirty="0"/>
              <a:t>Social costs</a:t>
            </a:r>
            <a:endParaRPr sz="1600" b="0" dirty="0"/>
          </a:p>
          <a:p>
            <a:pPr marL="285750" indent="-285750">
              <a:buSzPct val="100000"/>
              <a:buFont typeface="Arial"/>
              <a:buChar char="•"/>
              <a:defRPr>
                <a:solidFill>
                  <a:srgbClr val="000000"/>
                </a:solidFill>
              </a:defRPr>
            </a:pPr>
            <a:endParaRPr sz="1600" b="0" dirty="0"/>
          </a:p>
          <a:p>
            <a:pPr marL="285750" indent="-285750">
              <a:buSzPct val="100000"/>
              <a:buFont typeface="Arial"/>
              <a:buChar char="•"/>
              <a:defRPr>
                <a:solidFill>
                  <a:srgbClr val="000000"/>
                </a:solidFill>
              </a:defRPr>
            </a:pPr>
            <a:r>
              <a:rPr dirty="0"/>
              <a:t>Legal costs</a:t>
            </a:r>
            <a:endParaRPr sz="1600" b="0" dirty="0"/>
          </a:p>
          <a:p>
            <a:pPr marL="285750" indent="-285750">
              <a:buSzPct val="100000"/>
              <a:buFont typeface="Arial"/>
              <a:buChar char="•"/>
              <a:defRPr>
                <a:solidFill>
                  <a:srgbClr val="000000"/>
                </a:solidFill>
              </a:defRPr>
            </a:pPr>
            <a:endParaRPr sz="1600" b="0" dirty="0"/>
          </a:p>
          <a:p>
            <a:pPr marL="285750" indent="-285750">
              <a:buSzPct val="100000"/>
              <a:buFont typeface="Arial"/>
              <a:buChar char="•"/>
              <a:defRPr>
                <a:solidFill>
                  <a:srgbClr val="000000"/>
                </a:solidFill>
              </a:defRPr>
            </a:pPr>
            <a:r>
              <a:rPr dirty="0"/>
              <a:t>Violence generates violence: future generations, both on community level as well as on individual level</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title"/>
          </p:nvPr>
        </p:nvSpPr>
        <p:spPr>
          <a:xfrm>
            <a:off x="457200" y="561975"/>
            <a:ext cx="8229600" cy="868363"/>
          </a:xfrm>
          <a:prstGeom prst="rect">
            <a:avLst/>
          </a:prstGeom>
        </p:spPr>
        <p:txBody>
          <a:bodyPr/>
          <a:lstStyle/>
          <a:p>
            <a:pPr algn="ctr" defTabSz="411479">
              <a:defRPr sz="2520"/>
            </a:pPr>
            <a:r>
              <a:rPr b="1" dirty="0"/>
              <a:t>First consultation</a:t>
            </a:r>
            <a:br>
              <a:rPr b="1" dirty="0"/>
            </a:br>
            <a:r>
              <a:rPr b="1" dirty="0"/>
              <a:t>Psychosocial emergency assistance</a:t>
            </a:r>
          </a:p>
        </p:txBody>
      </p:sp>
      <p:sp>
        <p:nvSpPr>
          <p:cNvPr id="102" name="Shape 102"/>
          <p:cNvSpPr>
            <a:spLocks noGrp="1"/>
          </p:cNvSpPr>
          <p:nvPr>
            <p:ph type="body" idx="1"/>
          </p:nvPr>
        </p:nvSpPr>
        <p:spPr>
          <a:xfrm>
            <a:off x="457200" y="1624012"/>
            <a:ext cx="8229600" cy="4414839"/>
          </a:xfrm>
          <a:prstGeom prst="rect">
            <a:avLst/>
          </a:prstGeom>
        </p:spPr>
        <p:txBody>
          <a:bodyPr/>
          <a:lstStyle/>
          <a:p>
            <a:pPr marL="285750" indent="-285750">
              <a:defRPr sz="2400">
                <a:solidFill>
                  <a:srgbClr val="000000"/>
                </a:solidFill>
              </a:defRPr>
            </a:pPr>
            <a:r>
              <a:rPr dirty="0"/>
              <a:t>Symptoms of trauma:</a:t>
            </a:r>
            <a:endParaRPr sz="1600" b="0" dirty="0"/>
          </a:p>
          <a:p>
            <a:pPr marL="285750" indent="-285750">
              <a:buSzPct val="100000"/>
              <a:buFont typeface="Arial"/>
              <a:buChar char="•"/>
              <a:defRPr>
                <a:solidFill>
                  <a:srgbClr val="000000"/>
                </a:solidFill>
              </a:defRPr>
            </a:pPr>
            <a:endParaRPr sz="1600" b="0" dirty="0"/>
          </a:p>
          <a:p>
            <a:pPr marL="285750" indent="-285750">
              <a:buSzPct val="100000"/>
              <a:buFont typeface="Arial"/>
              <a:buChar char="•"/>
              <a:defRPr>
                <a:solidFill>
                  <a:srgbClr val="000000"/>
                </a:solidFill>
              </a:defRPr>
            </a:pPr>
            <a:r>
              <a:rPr dirty="0"/>
              <a:t>Fear and anger</a:t>
            </a:r>
            <a:endParaRPr sz="1600" b="0" dirty="0"/>
          </a:p>
          <a:p>
            <a:pPr marL="285750" indent="-285750">
              <a:buSzPct val="100000"/>
              <a:buFont typeface="Arial"/>
              <a:buChar char="•"/>
              <a:defRPr>
                <a:solidFill>
                  <a:srgbClr val="000000"/>
                </a:solidFill>
              </a:defRPr>
            </a:pPr>
            <a:endParaRPr sz="1600" b="0" dirty="0"/>
          </a:p>
          <a:p>
            <a:pPr marL="285750" indent="-285750">
              <a:buSzPct val="100000"/>
              <a:buFont typeface="Arial"/>
              <a:buChar char="•"/>
              <a:defRPr>
                <a:solidFill>
                  <a:srgbClr val="000000"/>
                </a:solidFill>
              </a:defRPr>
            </a:pPr>
            <a:r>
              <a:rPr dirty="0"/>
              <a:t>Anxiety</a:t>
            </a:r>
            <a:endParaRPr sz="1600" b="0" dirty="0"/>
          </a:p>
          <a:p>
            <a:pPr marL="285750" indent="-285750">
              <a:buSzPct val="100000"/>
              <a:buFont typeface="Arial"/>
              <a:buChar char="•"/>
              <a:defRPr>
                <a:solidFill>
                  <a:srgbClr val="000000"/>
                </a:solidFill>
              </a:defRPr>
            </a:pPr>
            <a:endParaRPr sz="1600" b="0" dirty="0"/>
          </a:p>
          <a:p>
            <a:pPr marL="285750" indent="-285750">
              <a:buSzPct val="100000"/>
              <a:buFont typeface="Arial"/>
              <a:buChar char="•"/>
              <a:defRPr>
                <a:solidFill>
                  <a:srgbClr val="000000"/>
                </a:solidFill>
              </a:defRPr>
            </a:pPr>
            <a:r>
              <a:rPr dirty="0"/>
              <a:t>Shock and loss of control</a:t>
            </a:r>
            <a:endParaRPr sz="1600" b="0" dirty="0"/>
          </a:p>
          <a:p>
            <a:pPr marL="285750" indent="-285750">
              <a:buSzPct val="100000"/>
              <a:buFont typeface="Arial"/>
              <a:buChar char="•"/>
              <a:defRPr>
                <a:solidFill>
                  <a:srgbClr val="000000"/>
                </a:solidFill>
              </a:defRPr>
            </a:pPr>
            <a:endParaRPr sz="1600" b="0" dirty="0"/>
          </a:p>
          <a:p>
            <a:pPr marL="285750" indent="-285750">
              <a:buSzPct val="100000"/>
              <a:buFont typeface="Arial"/>
              <a:buChar char="•"/>
              <a:defRPr>
                <a:solidFill>
                  <a:srgbClr val="000000"/>
                </a:solidFill>
              </a:defRPr>
            </a:pPr>
            <a:r>
              <a:rPr dirty="0"/>
              <a:t>Cognitive breakdown an chaos</a:t>
            </a:r>
            <a:endParaRPr sz="1600" b="0" dirty="0"/>
          </a:p>
          <a:p>
            <a:pPr marL="285750" indent="-285750">
              <a:buSzPct val="100000"/>
              <a:buFont typeface="Arial"/>
              <a:buChar char="•"/>
              <a:defRPr>
                <a:solidFill>
                  <a:srgbClr val="000000"/>
                </a:solidFill>
              </a:defRPr>
            </a:pPr>
            <a:endParaRPr sz="1600" b="0" dirty="0"/>
          </a:p>
          <a:p>
            <a:pPr marL="285750" indent="-285750">
              <a:buSzPct val="100000"/>
              <a:buFont typeface="Arial"/>
              <a:buChar char="•"/>
              <a:defRPr>
                <a:solidFill>
                  <a:srgbClr val="000000"/>
                </a:solidFill>
              </a:defRPr>
            </a:pPr>
            <a:r>
              <a:rPr dirty="0"/>
              <a:t>Shame, guilt and </a:t>
            </a:r>
            <a:r>
              <a:rPr dirty="0" err="1"/>
              <a:t>selfloathing</a:t>
            </a:r>
            <a:endParaRPr sz="1600" b="0" dirty="0"/>
          </a:p>
          <a:p>
            <a:pPr marL="285750" indent="-285750">
              <a:buSzPct val="100000"/>
              <a:buFont typeface="Arial"/>
              <a:buChar char="•"/>
              <a:defRPr>
                <a:solidFill>
                  <a:srgbClr val="000000"/>
                </a:solidFill>
              </a:defRPr>
            </a:pPr>
            <a:endParaRPr sz="1600" b="0" dirty="0"/>
          </a:p>
          <a:p>
            <a:pPr marL="285750" indent="-285750">
              <a:buSzPct val="100000"/>
              <a:buFont typeface="Arial"/>
              <a:buChar char="•"/>
              <a:defRPr>
                <a:solidFill>
                  <a:srgbClr val="000000"/>
                </a:solidFill>
              </a:defRPr>
            </a:pPr>
            <a:r>
              <a:rPr dirty="0"/>
              <a:t>Breakdown in trust and </a:t>
            </a:r>
            <a:r>
              <a:rPr dirty="0" err="1"/>
              <a:t>withdrawel</a:t>
            </a:r>
            <a:endParaRPr sz="1600" b="0" dirty="0"/>
          </a:p>
          <a:p>
            <a:pPr marL="285750" indent="-285750">
              <a:buSzPct val="100000"/>
              <a:buFont typeface="Arial"/>
              <a:buChar char="•"/>
              <a:defRPr>
                <a:solidFill>
                  <a:srgbClr val="000000"/>
                </a:solidFill>
              </a:defRPr>
            </a:pPr>
            <a:endParaRPr sz="1600" b="0" dirty="0"/>
          </a:p>
          <a:p>
            <a:pPr marL="285750" indent="-285750">
              <a:buSzPct val="100000"/>
              <a:buFont typeface="Arial"/>
              <a:buChar char="•"/>
              <a:defRPr>
                <a:solidFill>
                  <a:srgbClr val="000000"/>
                </a:solidFill>
              </a:defRPr>
            </a:pPr>
            <a:r>
              <a:rPr dirty="0"/>
              <a:t>Sense of  de-</a:t>
            </a:r>
            <a:r>
              <a:rPr dirty="0" err="1"/>
              <a:t>realisation</a:t>
            </a:r>
            <a:r>
              <a:rPr dirty="0"/>
              <a:t> -  “I can’t believe this has happened</a:t>
            </a:r>
            <a:r>
              <a:rPr dirty="0">
                <a:latin typeface="Times New Roman"/>
                <a:ea typeface="Times New Roman"/>
                <a:cs typeface="Times New Roman"/>
                <a:sym typeface="Times New Roman"/>
              </a:rPr>
              <a:t>”</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title"/>
          </p:nvPr>
        </p:nvSpPr>
        <p:spPr>
          <a:xfrm>
            <a:off x="457200" y="561975"/>
            <a:ext cx="8229600" cy="868363"/>
          </a:xfrm>
          <a:prstGeom prst="rect">
            <a:avLst/>
          </a:prstGeom>
        </p:spPr>
        <p:txBody>
          <a:bodyPr/>
          <a:lstStyle/>
          <a:p>
            <a:pPr algn="ctr" defTabSz="411479">
              <a:defRPr sz="2520"/>
            </a:pPr>
            <a:r>
              <a:rPr b="1" dirty="0"/>
              <a:t>First consultation</a:t>
            </a:r>
            <a:br>
              <a:rPr b="1" dirty="0"/>
            </a:br>
            <a:r>
              <a:rPr b="1" dirty="0"/>
              <a:t>Psychosocial emergency assistance</a:t>
            </a:r>
          </a:p>
        </p:txBody>
      </p:sp>
      <p:sp>
        <p:nvSpPr>
          <p:cNvPr id="105" name="Shape 105"/>
          <p:cNvSpPr>
            <a:spLocks noGrp="1"/>
          </p:cNvSpPr>
          <p:nvPr>
            <p:ph type="body" idx="1"/>
          </p:nvPr>
        </p:nvSpPr>
        <p:spPr>
          <a:xfrm>
            <a:off x="457200" y="1624012"/>
            <a:ext cx="8229600" cy="4414839"/>
          </a:xfrm>
          <a:prstGeom prst="rect">
            <a:avLst/>
          </a:prstGeom>
        </p:spPr>
        <p:txBody>
          <a:bodyPr/>
          <a:lstStyle/>
          <a:p>
            <a:pPr>
              <a:buSzPct val="100000"/>
              <a:defRPr sz="1600" b="0">
                <a:solidFill>
                  <a:srgbClr val="000000"/>
                </a:solidFill>
              </a:defRPr>
            </a:pPr>
            <a:endParaRPr dirty="0"/>
          </a:p>
          <a:p>
            <a:pPr marL="285750" indent="-285750">
              <a:buSzPct val="100000"/>
              <a:buFont typeface="Arial"/>
              <a:buChar char="•"/>
              <a:defRPr>
                <a:solidFill>
                  <a:srgbClr val="000000"/>
                </a:solidFill>
              </a:defRPr>
            </a:pPr>
            <a:r>
              <a:rPr dirty="0"/>
              <a:t>The trauma episode – non emotional</a:t>
            </a:r>
            <a:endParaRPr sz="1600" b="0" dirty="0"/>
          </a:p>
          <a:p>
            <a:pPr marL="285750" indent="-285750">
              <a:buSzPct val="100000"/>
              <a:buFont typeface="Arial"/>
              <a:buChar char="•"/>
              <a:defRPr>
                <a:solidFill>
                  <a:srgbClr val="000000"/>
                </a:solidFill>
              </a:defRPr>
            </a:pPr>
            <a:endParaRPr sz="1600" b="0" dirty="0"/>
          </a:p>
          <a:p>
            <a:pPr marL="285750" indent="-285750">
              <a:buSzPct val="100000"/>
              <a:buFont typeface="Arial"/>
              <a:buChar char="•"/>
              <a:defRPr>
                <a:solidFill>
                  <a:srgbClr val="000000"/>
                </a:solidFill>
              </a:defRPr>
            </a:pPr>
            <a:r>
              <a:rPr dirty="0"/>
              <a:t>Information about the services and follow-up program – new </a:t>
            </a:r>
            <a:r>
              <a:rPr dirty="0" smtClean="0"/>
              <a:t>appointment </a:t>
            </a:r>
            <a:r>
              <a:rPr dirty="0"/>
              <a:t>within a week!</a:t>
            </a:r>
            <a:endParaRPr sz="1600" b="0" dirty="0"/>
          </a:p>
          <a:p>
            <a:pPr marL="285750" indent="-285750">
              <a:buSzPct val="100000"/>
              <a:buFont typeface="Arial"/>
              <a:buChar char="•"/>
              <a:defRPr>
                <a:solidFill>
                  <a:srgbClr val="000000"/>
                </a:solidFill>
              </a:defRPr>
            </a:pPr>
            <a:endParaRPr sz="1600" b="0" dirty="0"/>
          </a:p>
          <a:p>
            <a:pPr marL="285750" indent="-285750">
              <a:buSzPct val="100000"/>
              <a:buFont typeface="Arial"/>
              <a:buChar char="•"/>
              <a:defRPr>
                <a:solidFill>
                  <a:srgbClr val="000000"/>
                </a:solidFill>
              </a:defRPr>
            </a:pPr>
            <a:r>
              <a:rPr dirty="0"/>
              <a:t>Counselling/Emotional first aid, and information about normal post-traumatic reactions.</a:t>
            </a:r>
            <a:endParaRPr sz="1600" b="0" dirty="0"/>
          </a:p>
          <a:p>
            <a:pPr marL="285750" indent="-285750">
              <a:buSzPct val="100000"/>
              <a:buFont typeface="Arial"/>
              <a:buChar char="•"/>
              <a:defRPr>
                <a:solidFill>
                  <a:srgbClr val="000000"/>
                </a:solidFill>
              </a:defRPr>
            </a:pPr>
            <a:endParaRPr sz="1600" b="0" dirty="0"/>
          </a:p>
          <a:p>
            <a:pPr marL="285750" indent="-285750">
              <a:buSzPct val="100000"/>
              <a:buFont typeface="Arial"/>
              <a:buChar char="•"/>
              <a:defRPr>
                <a:solidFill>
                  <a:srgbClr val="000000"/>
                </a:solidFill>
              </a:defRPr>
            </a:pPr>
            <a:r>
              <a:rPr dirty="0"/>
              <a:t>Mapping ( including previous trauma, risk factors) the patients mental/emotional condition</a:t>
            </a:r>
            <a:endParaRPr sz="1600" b="0" dirty="0"/>
          </a:p>
          <a:p>
            <a:pPr marL="285750" indent="-285750">
              <a:buSzPct val="100000"/>
              <a:buFont typeface="Arial"/>
              <a:buChar char="•"/>
              <a:defRPr>
                <a:solidFill>
                  <a:srgbClr val="000000"/>
                </a:solidFill>
              </a:defRPr>
            </a:pPr>
            <a:endParaRPr sz="1600" b="0" dirty="0"/>
          </a:p>
          <a:p>
            <a:pPr marL="285750" indent="-285750">
              <a:buSzPct val="100000"/>
              <a:buFont typeface="Arial"/>
              <a:buChar char="•"/>
              <a:defRPr>
                <a:solidFill>
                  <a:srgbClr val="000000"/>
                </a:solidFill>
              </a:defRPr>
            </a:pPr>
            <a:r>
              <a:rPr dirty="0"/>
              <a:t>Focus on </a:t>
            </a:r>
            <a:r>
              <a:rPr dirty="0" smtClean="0"/>
              <a:t>safety </a:t>
            </a:r>
            <a:r>
              <a:rPr dirty="0"/>
              <a:t>issues and the importance of mobilize the patients network, as well as school, work, duties.</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p:cNvSpPr>
          <p:nvPr>
            <p:ph type="title"/>
          </p:nvPr>
        </p:nvSpPr>
        <p:spPr>
          <a:xfrm>
            <a:off x="457200" y="561975"/>
            <a:ext cx="8229600" cy="868363"/>
          </a:xfrm>
          <a:prstGeom prst="rect">
            <a:avLst/>
          </a:prstGeom>
        </p:spPr>
        <p:txBody>
          <a:bodyPr/>
          <a:lstStyle/>
          <a:p>
            <a:pPr algn="ctr" defTabSz="411479">
              <a:defRPr sz="2520"/>
            </a:pPr>
            <a:r>
              <a:rPr b="1" dirty="0"/>
              <a:t>First consultation</a:t>
            </a:r>
            <a:br>
              <a:rPr b="1" dirty="0"/>
            </a:br>
            <a:r>
              <a:rPr b="1" dirty="0"/>
              <a:t>Psychosocial emergency assistance</a:t>
            </a:r>
          </a:p>
        </p:txBody>
      </p:sp>
      <p:sp>
        <p:nvSpPr>
          <p:cNvPr id="108" name="Shape 108"/>
          <p:cNvSpPr>
            <a:spLocks noGrp="1"/>
          </p:cNvSpPr>
          <p:nvPr>
            <p:ph type="body" idx="1"/>
          </p:nvPr>
        </p:nvSpPr>
        <p:spPr>
          <a:xfrm>
            <a:off x="457200" y="1624012"/>
            <a:ext cx="8229600" cy="4414839"/>
          </a:xfrm>
          <a:prstGeom prst="rect">
            <a:avLst/>
          </a:prstGeom>
        </p:spPr>
        <p:txBody>
          <a:bodyPr/>
          <a:lstStyle/>
          <a:p>
            <a:pPr marL="285750" indent="-285750">
              <a:buSzPct val="100000"/>
              <a:buFont typeface="Arial"/>
              <a:buChar char="•"/>
              <a:defRPr sz="2400">
                <a:solidFill>
                  <a:srgbClr val="000000"/>
                </a:solidFill>
              </a:defRPr>
            </a:pPr>
            <a:r>
              <a:t>Measures:</a:t>
            </a:r>
            <a:endParaRPr sz="1600" b="0"/>
          </a:p>
          <a:p>
            <a:pPr marL="285750" indent="-285750">
              <a:buSzPct val="100000"/>
              <a:buFont typeface="Arial"/>
              <a:buChar char="•"/>
              <a:defRPr sz="2400">
                <a:solidFill>
                  <a:srgbClr val="000000"/>
                </a:solidFill>
              </a:defRPr>
            </a:pPr>
            <a:endParaRPr sz="1600" b="0"/>
          </a:p>
          <a:p>
            <a:pPr marL="285750" indent="-285750">
              <a:buSzPct val="100000"/>
              <a:buFont typeface="Arial"/>
              <a:buChar char="•"/>
              <a:defRPr>
                <a:solidFill>
                  <a:srgbClr val="000000"/>
                </a:solidFill>
              </a:defRPr>
            </a:pPr>
            <a:r>
              <a:t>Establish a shielded and </a:t>
            </a:r>
            <a:r>
              <a:rPr u="sng"/>
              <a:t>safe</a:t>
            </a:r>
            <a:r>
              <a:t> environmentand help the patient regain </a:t>
            </a:r>
            <a:r>
              <a:rPr u="sng"/>
              <a:t>control </a:t>
            </a:r>
            <a:r>
              <a:t>and </a:t>
            </a:r>
            <a:r>
              <a:rPr u="sng"/>
              <a:t>hope</a:t>
            </a:r>
            <a:r>
              <a:t>!</a:t>
            </a:r>
            <a:endParaRPr sz="1600" b="0"/>
          </a:p>
          <a:p>
            <a:pPr marL="285750" indent="-285750">
              <a:buSzPct val="100000"/>
              <a:buFont typeface="Arial"/>
              <a:buChar char="•"/>
              <a:defRPr u="sng">
                <a:solidFill>
                  <a:srgbClr val="000000"/>
                </a:solidFill>
              </a:defRPr>
            </a:pPr>
            <a:endParaRPr sz="1600" b="0"/>
          </a:p>
          <a:p>
            <a:pPr marL="285750" indent="-285750">
              <a:buSzPct val="100000"/>
              <a:buFont typeface="Arial"/>
              <a:buChar char="•"/>
              <a:defRPr>
                <a:solidFill>
                  <a:srgbClr val="000000"/>
                </a:solidFill>
              </a:defRPr>
            </a:pPr>
            <a:r>
              <a:t>Give acceptance and build an alliance with the patient – never question the pasients story!</a:t>
            </a:r>
            <a:endParaRPr sz="1600" b="0"/>
          </a:p>
          <a:p>
            <a:pPr marL="285750" indent="-285750">
              <a:buSzPct val="100000"/>
              <a:buFont typeface="Arial"/>
              <a:buChar char="•"/>
              <a:defRPr>
                <a:solidFill>
                  <a:srgbClr val="000000"/>
                </a:solidFill>
              </a:defRPr>
            </a:pPr>
            <a:endParaRPr sz="1600" b="0"/>
          </a:p>
          <a:p>
            <a:pPr marL="285750" indent="-285750">
              <a:buSzPct val="100000"/>
              <a:buFont typeface="Arial"/>
              <a:buChar char="•"/>
              <a:defRPr>
                <a:solidFill>
                  <a:srgbClr val="000000"/>
                </a:solidFill>
              </a:defRPr>
            </a:pPr>
            <a:r>
              <a:t>Always talk with the patient alone</a:t>
            </a:r>
            <a:endParaRPr sz="1600" b="0"/>
          </a:p>
          <a:p>
            <a:pPr marL="285750" indent="-285750">
              <a:buSzPct val="100000"/>
              <a:buFont typeface="Arial"/>
              <a:buChar char="•"/>
              <a:defRPr>
                <a:solidFill>
                  <a:srgbClr val="000000"/>
                </a:solidFill>
              </a:defRPr>
            </a:pPr>
            <a:endParaRPr sz="1600" b="0"/>
          </a:p>
          <a:p>
            <a:pPr marL="285750" indent="-285750">
              <a:buSzPct val="100000"/>
              <a:buFont typeface="Arial"/>
              <a:buChar char="•"/>
              <a:defRPr>
                <a:solidFill>
                  <a:srgbClr val="000000"/>
                </a:solidFill>
              </a:defRPr>
            </a:pPr>
            <a:r>
              <a:t>If possible – offer family/accomanying person counselling from a college.</a:t>
            </a:r>
            <a:endParaRPr sz="1600" b="0"/>
          </a:p>
          <a:p>
            <a:pPr marL="285750" indent="-285750">
              <a:buSzPct val="100000"/>
              <a:buFont typeface="Arial"/>
              <a:buChar char="•"/>
              <a:defRPr>
                <a:solidFill>
                  <a:srgbClr val="000000"/>
                </a:solidFill>
              </a:defRPr>
            </a:pPr>
            <a:endParaRPr sz="1600" b="0"/>
          </a:p>
          <a:p>
            <a:pPr marL="285750" indent="-285750">
              <a:buSzPct val="100000"/>
              <a:buFont typeface="Arial"/>
              <a:buChar char="•"/>
              <a:defRPr>
                <a:solidFill>
                  <a:srgbClr val="000000"/>
                </a:solidFill>
              </a:defRPr>
            </a:pPr>
            <a:r>
              <a:t>Do not reinforce the emotions connected with the trauma – and give advice to wait 6-8 hours before going to bed – because imidiate sleep will reenforce the trauma!</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title"/>
          </p:nvPr>
        </p:nvSpPr>
        <p:spPr>
          <a:xfrm>
            <a:off x="457200" y="561975"/>
            <a:ext cx="8229600" cy="868363"/>
          </a:xfrm>
          <a:prstGeom prst="rect">
            <a:avLst/>
          </a:prstGeom>
        </p:spPr>
        <p:txBody>
          <a:bodyPr/>
          <a:lstStyle/>
          <a:p>
            <a:pPr algn="ctr" defTabSz="411479">
              <a:defRPr sz="2520"/>
            </a:pPr>
            <a:r>
              <a:rPr b="1" dirty="0"/>
              <a:t>First consultation</a:t>
            </a:r>
            <a:br>
              <a:rPr b="1" dirty="0"/>
            </a:br>
            <a:r>
              <a:rPr b="1" dirty="0"/>
              <a:t>Psychosocial emergency assistance</a:t>
            </a:r>
          </a:p>
        </p:txBody>
      </p:sp>
      <p:sp>
        <p:nvSpPr>
          <p:cNvPr id="111" name="Shape 111"/>
          <p:cNvSpPr>
            <a:spLocks noGrp="1"/>
          </p:cNvSpPr>
          <p:nvPr>
            <p:ph type="body" idx="1"/>
          </p:nvPr>
        </p:nvSpPr>
        <p:spPr>
          <a:xfrm>
            <a:off x="457200" y="1624012"/>
            <a:ext cx="8229600" cy="4414839"/>
          </a:xfrm>
          <a:prstGeom prst="rect">
            <a:avLst/>
          </a:prstGeom>
        </p:spPr>
        <p:txBody>
          <a:bodyPr/>
          <a:lstStyle/>
          <a:p>
            <a:pPr marL="304800" indent="-304800">
              <a:defRPr sz="2400">
                <a:solidFill>
                  <a:srgbClr val="000000"/>
                </a:solidFill>
              </a:defRPr>
            </a:pPr>
            <a:r>
              <a:rPr dirty="0"/>
              <a:t>Symptoms								Measures</a:t>
            </a:r>
            <a:endParaRPr sz="1600" b="0" dirty="0"/>
          </a:p>
          <a:p>
            <a:pPr marL="304800" indent="-304800">
              <a:buSzPct val="100000"/>
              <a:buFont typeface="Arial"/>
              <a:buChar char="•"/>
              <a:defRPr sz="2400">
                <a:solidFill>
                  <a:srgbClr val="000000"/>
                </a:solidFill>
              </a:defRPr>
            </a:pPr>
            <a:endParaRPr sz="1600" b="0" dirty="0"/>
          </a:p>
          <a:p>
            <a:pPr marL="304800" indent="-304800">
              <a:defRPr sz="1800">
                <a:solidFill>
                  <a:srgbClr val="000000"/>
                </a:solidFill>
              </a:defRPr>
            </a:pPr>
            <a:r>
              <a:rPr dirty="0"/>
              <a:t>Fear, anxiety, shock, </a:t>
            </a:r>
            <a:r>
              <a:rPr dirty="0" smtClean="0"/>
              <a:t>insecurity</a:t>
            </a:r>
            <a:r>
              <a:rPr dirty="0"/>
              <a:t>				Shielding – a calm and safe 											surrounding, safety</a:t>
            </a:r>
            <a:endParaRPr sz="1600" b="0" dirty="0"/>
          </a:p>
          <a:p>
            <a:pPr marL="304800" indent="-304800">
              <a:defRPr sz="1800">
                <a:solidFill>
                  <a:srgbClr val="000000"/>
                </a:solidFill>
              </a:defRPr>
            </a:pPr>
            <a:r>
              <a:rPr dirty="0"/>
              <a:t>Loss of </a:t>
            </a:r>
            <a:r>
              <a:rPr dirty="0" smtClean="0"/>
              <a:t>control, </a:t>
            </a:r>
            <a:r>
              <a:rPr dirty="0"/>
              <a:t>chaos and 					</a:t>
            </a:r>
            <a:r>
              <a:rPr dirty="0" err="1"/>
              <a:t>Stabilisation</a:t>
            </a:r>
            <a:r>
              <a:rPr dirty="0"/>
              <a:t>, caregiving</a:t>
            </a:r>
            <a:endParaRPr sz="1600" b="0" dirty="0"/>
          </a:p>
          <a:p>
            <a:pPr marL="304800" indent="-304800">
              <a:defRPr sz="1800">
                <a:solidFill>
                  <a:srgbClr val="000000"/>
                </a:solidFill>
              </a:defRPr>
            </a:pPr>
            <a:r>
              <a:rPr dirty="0"/>
              <a:t>Cognitive breakdown</a:t>
            </a:r>
            <a:endParaRPr sz="1600" b="0" dirty="0"/>
          </a:p>
          <a:p>
            <a:pPr marL="304800" indent="-304800">
              <a:defRPr sz="1800">
                <a:solidFill>
                  <a:srgbClr val="000000"/>
                </a:solidFill>
              </a:defRPr>
            </a:pPr>
            <a:endParaRPr sz="1600" b="0" dirty="0"/>
          </a:p>
          <a:p>
            <a:pPr marL="304800" indent="-304800">
              <a:defRPr sz="1800">
                <a:solidFill>
                  <a:srgbClr val="000000"/>
                </a:solidFill>
              </a:defRPr>
            </a:pPr>
            <a:r>
              <a:rPr dirty="0"/>
              <a:t>Shame, guilt, self-loathing					Show respect, place guilt</a:t>
            </a:r>
            <a:endParaRPr sz="1600" b="0" dirty="0"/>
          </a:p>
          <a:p>
            <a:pPr marL="304800" indent="-304800">
              <a:defRPr sz="1800">
                <a:solidFill>
                  <a:srgbClr val="000000"/>
                </a:solidFill>
              </a:defRPr>
            </a:pPr>
            <a:endParaRPr sz="1600" b="0" dirty="0"/>
          </a:p>
          <a:p>
            <a:pPr marL="304800" indent="-304800">
              <a:defRPr sz="1800">
                <a:solidFill>
                  <a:srgbClr val="000000"/>
                </a:solidFill>
              </a:defRPr>
            </a:pPr>
            <a:r>
              <a:rPr dirty="0"/>
              <a:t>Anger										Reflection, confirm 													justification for anger</a:t>
            </a:r>
            <a:endParaRPr sz="1600" b="0" dirty="0"/>
          </a:p>
          <a:p>
            <a:pPr marL="304800" indent="-304800">
              <a:defRPr sz="1800">
                <a:solidFill>
                  <a:srgbClr val="000000"/>
                </a:solidFill>
              </a:defRPr>
            </a:pPr>
            <a:r>
              <a:rPr dirty="0"/>
              <a:t>Broken </a:t>
            </a:r>
            <a:r>
              <a:rPr dirty="0" smtClean="0"/>
              <a:t>trust/withdrawal</a:t>
            </a:r>
            <a:r>
              <a:rPr dirty="0"/>
              <a:t>						Build alliance</a:t>
            </a:r>
            <a:endParaRPr sz="1600" b="0" dirty="0"/>
          </a:p>
          <a:p>
            <a:pPr marL="304800" indent="-304800">
              <a:defRPr sz="1800">
                <a:solidFill>
                  <a:srgbClr val="000000"/>
                </a:solidFill>
              </a:defRPr>
            </a:pPr>
            <a:endParaRPr sz="1600" b="0" dirty="0"/>
          </a:p>
          <a:p>
            <a:pPr marL="304800" indent="-304800">
              <a:defRPr sz="1800">
                <a:solidFill>
                  <a:srgbClr val="000000"/>
                </a:solidFill>
              </a:defRPr>
            </a:pPr>
            <a:r>
              <a:rPr dirty="0"/>
              <a:t>Sense of denial/disbelief						</a:t>
            </a:r>
            <a:r>
              <a:rPr dirty="0" smtClean="0"/>
              <a:t>Review </a:t>
            </a:r>
            <a:r>
              <a:rPr dirty="0"/>
              <a:t>the incident – 												briefly!</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title"/>
          </p:nvPr>
        </p:nvSpPr>
        <p:spPr>
          <a:xfrm>
            <a:off x="457200" y="561975"/>
            <a:ext cx="8229600" cy="868363"/>
          </a:xfrm>
          <a:prstGeom prst="rect">
            <a:avLst/>
          </a:prstGeom>
        </p:spPr>
        <p:txBody>
          <a:bodyPr/>
          <a:lstStyle/>
          <a:p>
            <a:pPr algn="ctr" defTabSz="411479">
              <a:defRPr sz="2520"/>
            </a:pPr>
            <a:r>
              <a:rPr b="1" dirty="0"/>
              <a:t>First consultation</a:t>
            </a:r>
            <a:br>
              <a:rPr b="1" dirty="0"/>
            </a:br>
            <a:r>
              <a:rPr b="1" dirty="0" err="1" smtClean="0"/>
              <a:t>Psychoso</a:t>
            </a:r>
            <a:r>
              <a:rPr lang="nb-NO" b="1" dirty="0" smtClean="0"/>
              <a:t>s</a:t>
            </a:r>
            <a:r>
              <a:rPr b="1" dirty="0" err="1" smtClean="0"/>
              <a:t>ial</a:t>
            </a:r>
            <a:r>
              <a:rPr b="1" dirty="0" smtClean="0"/>
              <a:t> </a:t>
            </a:r>
            <a:r>
              <a:rPr b="1" dirty="0"/>
              <a:t>emergency assistance</a:t>
            </a:r>
          </a:p>
        </p:txBody>
      </p:sp>
      <p:sp>
        <p:nvSpPr>
          <p:cNvPr id="122" name="Shape 122"/>
          <p:cNvSpPr>
            <a:spLocks noGrp="1"/>
          </p:cNvSpPr>
          <p:nvPr>
            <p:ph type="body" idx="1"/>
          </p:nvPr>
        </p:nvSpPr>
        <p:spPr>
          <a:xfrm>
            <a:off x="457200" y="1624012"/>
            <a:ext cx="8229600" cy="4414839"/>
          </a:xfrm>
          <a:prstGeom prst="rect">
            <a:avLst/>
          </a:prstGeom>
        </p:spPr>
        <p:txBody>
          <a:bodyPr/>
          <a:lstStyle/>
          <a:p>
            <a:pPr marL="285750" indent="-285750" algn="ctr">
              <a:defRPr sz="2400">
                <a:solidFill>
                  <a:srgbClr val="000000"/>
                </a:solidFill>
              </a:defRPr>
            </a:pPr>
            <a:r>
              <a:rPr dirty="0"/>
              <a:t>Safety</a:t>
            </a:r>
            <a:endParaRPr sz="1600" b="0" dirty="0"/>
          </a:p>
          <a:p>
            <a:pPr marL="285750" indent="-285750" algn="ctr">
              <a:defRPr sz="2400">
                <a:solidFill>
                  <a:srgbClr val="000000"/>
                </a:solidFill>
              </a:defRPr>
            </a:pPr>
            <a:endParaRPr sz="1600" b="0" dirty="0"/>
          </a:p>
          <a:p>
            <a:pPr marL="285750" indent="-285750" algn="ctr">
              <a:defRPr>
                <a:solidFill>
                  <a:srgbClr val="000000"/>
                </a:solidFill>
              </a:defRPr>
            </a:pPr>
            <a:r>
              <a:rPr dirty="0"/>
              <a:t>preparing the </a:t>
            </a:r>
            <a:r>
              <a:rPr dirty="0" smtClean="0"/>
              <a:t>patient</a:t>
            </a:r>
            <a:endParaRPr sz="2400" dirty="0"/>
          </a:p>
          <a:p>
            <a:pPr marL="285750" indent="-285750" algn="ctr">
              <a:defRPr sz="2400">
                <a:solidFill>
                  <a:srgbClr val="000000"/>
                </a:solidFill>
              </a:defRPr>
            </a:pPr>
            <a:endParaRPr sz="2400" dirty="0"/>
          </a:p>
          <a:p>
            <a:pPr marL="285750" indent="-285750">
              <a:defRPr>
                <a:solidFill>
                  <a:srgbClr val="000000"/>
                </a:solidFill>
              </a:defRPr>
            </a:pPr>
            <a:r>
              <a:rPr dirty="0"/>
              <a:t>The </a:t>
            </a:r>
            <a:r>
              <a:rPr dirty="0" smtClean="0"/>
              <a:t>perpetrator </a:t>
            </a:r>
            <a:r>
              <a:rPr dirty="0"/>
              <a:t>may resort to both treats and ”golden promises”. </a:t>
            </a:r>
            <a:endParaRPr sz="1600" b="0" dirty="0"/>
          </a:p>
          <a:p>
            <a:pPr marL="285750" indent="-285750">
              <a:defRPr>
                <a:solidFill>
                  <a:srgbClr val="000000"/>
                </a:solidFill>
              </a:defRPr>
            </a:pPr>
            <a:endParaRPr sz="1600" b="0" dirty="0"/>
          </a:p>
          <a:p>
            <a:pPr marL="285750" indent="-285750">
              <a:defRPr>
                <a:solidFill>
                  <a:srgbClr val="000000"/>
                </a:solidFill>
              </a:defRPr>
            </a:pPr>
            <a:r>
              <a:rPr dirty="0"/>
              <a:t>Make a safety plan – with concrete </a:t>
            </a:r>
            <a:r>
              <a:rPr dirty="0" smtClean="0"/>
              <a:t>measures: </a:t>
            </a:r>
            <a:r>
              <a:rPr dirty="0"/>
              <a:t>no contact on phone or </a:t>
            </a:r>
            <a:r>
              <a:rPr dirty="0" smtClean="0"/>
              <a:t>social </a:t>
            </a:r>
            <a:r>
              <a:rPr dirty="0"/>
              <a:t>media, safe place to stay, alarm, restraining order, replacing lock, </a:t>
            </a:r>
            <a:r>
              <a:rPr dirty="0" smtClean="0"/>
              <a:t>involve </a:t>
            </a:r>
            <a:r>
              <a:rPr dirty="0"/>
              <a:t>close </a:t>
            </a:r>
            <a:r>
              <a:rPr dirty="0" smtClean="0"/>
              <a:t>network </a:t>
            </a:r>
            <a:r>
              <a:rPr dirty="0"/>
              <a:t>for help and protection</a:t>
            </a:r>
            <a:endParaRPr sz="1600" b="0" dirty="0"/>
          </a:p>
          <a:p>
            <a:pPr marL="285750" indent="-285750">
              <a:defRPr>
                <a:solidFill>
                  <a:srgbClr val="000000"/>
                </a:solidFill>
              </a:defRPr>
            </a:pPr>
            <a:endParaRPr sz="1600" b="0" dirty="0"/>
          </a:p>
          <a:p>
            <a:pPr marL="285750" indent="-285750">
              <a:defRPr>
                <a:solidFill>
                  <a:srgbClr val="000000"/>
                </a:solidFill>
              </a:defRPr>
            </a:pPr>
            <a:r>
              <a:rPr dirty="0"/>
              <a:t>In cases concerning domestic violence – safety is crucial! Its not unusual for patients to underestimate the level of danger!</a:t>
            </a:r>
            <a:endParaRPr sz="1600" b="0" dirty="0"/>
          </a:p>
          <a:p>
            <a:pPr marL="285750" indent="-285750">
              <a:defRPr>
                <a:solidFill>
                  <a:srgbClr val="000000"/>
                </a:solidFill>
              </a:defRPr>
            </a:pPr>
            <a:endParaRPr sz="1600" b="0" dirty="0"/>
          </a:p>
          <a:p>
            <a:pPr marL="285750" indent="-285750">
              <a:defRPr>
                <a:solidFill>
                  <a:srgbClr val="000000"/>
                </a:solidFill>
              </a:defRPr>
            </a:pPr>
            <a:r>
              <a:rPr dirty="0"/>
              <a:t>Confirm the ambivalence within the </a:t>
            </a:r>
            <a:r>
              <a:rPr dirty="0" smtClean="0"/>
              <a:t>patient </a:t>
            </a:r>
            <a:r>
              <a:rPr dirty="0"/>
              <a:t>– the person she/he loves also represent danger. </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p:nvPr>
        </p:nvSpPr>
        <p:spPr>
          <a:xfrm>
            <a:off x="457200" y="561975"/>
            <a:ext cx="8229600" cy="868363"/>
          </a:xfrm>
          <a:prstGeom prst="rect">
            <a:avLst/>
          </a:prstGeom>
        </p:spPr>
        <p:txBody>
          <a:bodyPr/>
          <a:lstStyle>
            <a:lvl1pPr algn="ctr"/>
          </a:lstStyle>
          <a:p>
            <a:r>
              <a:rPr b="1" dirty="0"/>
              <a:t>Rehabilitation – four </a:t>
            </a:r>
            <a:r>
              <a:rPr b="1" dirty="0" err="1" smtClean="0"/>
              <a:t>dimen</a:t>
            </a:r>
            <a:r>
              <a:rPr lang="nb-NO" b="1" dirty="0" smtClean="0"/>
              <a:t>s</a:t>
            </a:r>
            <a:r>
              <a:rPr b="1" dirty="0" smtClean="0"/>
              <a:t>ions</a:t>
            </a:r>
            <a:endParaRPr b="1" dirty="0"/>
          </a:p>
        </p:txBody>
      </p:sp>
      <p:sp>
        <p:nvSpPr>
          <p:cNvPr id="125" name="Shape 125"/>
          <p:cNvSpPr>
            <a:spLocks noGrp="1"/>
          </p:cNvSpPr>
          <p:nvPr>
            <p:ph type="body" idx="1"/>
          </p:nvPr>
        </p:nvSpPr>
        <p:spPr>
          <a:xfrm>
            <a:off x="457200" y="1624012"/>
            <a:ext cx="8229600" cy="4414839"/>
          </a:xfrm>
          <a:prstGeom prst="rect">
            <a:avLst/>
          </a:prstGeom>
        </p:spPr>
        <p:txBody>
          <a:bodyPr/>
          <a:lstStyle/>
          <a:p>
            <a:pPr marL="285750" indent="-285750">
              <a:buSzPct val="100000"/>
              <a:buFont typeface="Arial"/>
              <a:buChar char="•"/>
              <a:defRPr sz="2400">
                <a:solidFill>
                  <a:srgbClr val="000000"/>
                </a:solidFill>
              </a:defRPr>
            </a:pPr>
            <a:r>
              <a:t>Judicial:</a:t>
            </a:r>
            <a:r>
              <a:rPr sz="2000"/>
              <a:t> 			forensic medical examination, supportive 						lawyer, police, court, compensatory justice.</a:t>
            </a:r>
            <a:endParaRPr sz="1600" b="0"/>
          </a:p>
          <a:p>
            <a:pPr marL="285750" indent="-285750">
              <a:buSzPct val="100000"/>
              <a:buFont typeface="Arial"/>
              <a:buChar char="•"/>
              <a:defRPr>
                <a:solidFill>
                  <a:srgbClr val="000000"/>
                </a:solidFill>
              </a:defRPr>
            </a:pPr>
            <a:endParaRPr sz="1600" b="0"/>
          </a:p>
          <a:p>
            <a:pPr marL="285750" indent="-285750">
              <a:buSzPct val="100000"/>
              <a:buFont typeface="Arial"/>
              <a:buChar char="•"/>
              <a:defRPr sz="2400">
                <a:solidFill>
                  <a:srgbClr val="000000"/>
                </a:solidFill>
              </a:defRPr>
            </a:pPr>
            <a:r>
              <a:t>Medical:</a:t>
            </a:r>
            <a:r>
              <a:rPr sz="2000"/>
              <a:t>			injuries, sequels, pregnancy, STD, 								follow-up, sick leave, re-education</a:t>
            </a:r>
            <a:endParaRPr sz="1600" b="0"/>
          </a:p>
          <a:p>
            <a:pPr marL="285750" indent="-285750">
              <a:buSzPct val="100000"/>
              <a:buFont typeface="Arial"/>
              <a:buChar char="•"/>
              <a:defRPr>
                <a:solidFill>
                  <a:srgbClr val="000000"/>
                </a:solidFill>
              </a:defRPr>
            </a:pPr>
            <a:endParaRPr sz="1600" b="0"/>
          </a:p>
          <a:p>
            <a:pPr marL="285750" indent="-285750">
              <a:buSzPct val="100000"/>
              <a:buFont typeface="Arial"/>
              <a:buChar char="•"/>
              <a:defRPr>
                <a:solidFill>
                  <a:srgbClr val="000000"/>
                </a:solidFill>
              </a:defRPr>
            </a:pPr>
            <a:endParaRPr sz="1600" b="0"/>
          </a:p>
          <a:p>
            <a:pPr marL="285750" indent="-285750">
              <a:buSzPct val="100000"/>
              <a:buFont typeface="Arial"/>
              <a:buChar char="•"/>
              <a:defRPr>
                <a:solidFill>
                  <a:srgbClr val="000000"/>
                </a:solidFill>
              </a:defRPr>
            </a:pPr>
            <a:endParaRPr sz="1600" b="0"/>
          </a:p>
          <a:p>
            <a:pPr marL="285750" indent="-285750">
              <a:buSzPct val="100000"/>
              <a:buFont typeface="Arial"/>
              <a:buChar char="•"/>
              <a:defRPr sz="2400">
                <a:solidFill>
                  <a:srgbClr val="000000"/>
                </a:solidFill>
              </a:defRPr>
            </a:pPr>
            <a:r>
              <a:t>Psychological:	</a:t>
            </a:r>
            <a:r>
              <a:rPr sz="2000"/>
              <a:t>acute counselling, crisis support, and a 							psychososial follow-up program, 									counselling to family members</a:t>
            </a:r>
            <a:endParaRPr sz="1600" b="0"/>
          </a:p>
          <a:p>
            <a:pPr marL="285750" indent="-285750">
              <a:buSzPct val="100000"/>
              <a:buFont typeface="Arial"/>
              <a:buChar char="•"/>
              <a:defRPr>
                <a:solidFill>
                  <a:srgbClr val="000000"/>
                </a:solidFill>
              </a:defRPr>
            </a:pPr>
            <a:endParaRPr sz="1600" b="0"/>
          </a:p>
          <a:p>
            <a:pPr marL="285750" indent="-285750">
              <a:buSzPct val="100000"/>
              <a:buFont typeface="Arial"/>
              <a:buChar char="•"/>
              <a:defRPr>
                <a:solidFill>
                  <a:srgbClr val="000000"/>
                </a:solidFill>
              </a:defRPr>
            </a:pPr>
            <a:endParaRPr sz="1600" b="0"/>
          </a:p>
          <a:p>
            <a:pPr marL="285750" indent="-285750">
              <a:buSzPct val="100000"/>
              <a:buFont typeface="Arial"/>
              <a:buChar char="•"/>
              <a:defRPr sz="2400">
                <a:solidFill>
                  <a:srgbClr val="000000"/>
                </a:solidFill>
              </a:defRPr>
            </a:pPr>
            <a:r>
              <a:t>Social:	</a:t>
            </a:r>
            <a:r>
              <a:rPr sz="2000"/>
              <a:t>			safety, a place to live, income, child welfare</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p:cNvSpPr>
          <p:nvPr>
            <p:ph type="title"/>
          </p:nvPr>
        </p:nvSpPr>
        <p:spPr>
          <a:xfrm>
            <a:off x="457200" y="561975"/>
            <a:ext cx="8229600" cy="868363"/>
          </a:xfrm>
          <a:prstGeom prst="rect">
            <a:avLst/>
          </a:prstGeom>
        </p:spPr>
        <p:txBody>
          <a:bodyPr/>
          <a:lstStyle>
            <a:lvl1pPr algn="ctr"/>
          </a:lstStyle>
          <a:p>
            <a:r>
              <a:rPr b="1" dirty="0" err="1"/>
              <a:t>Psychososial</a:t>
            </a:r>
            <a:r>
              <a:rPr b="1" dirty="0"/>
              <a:t> follow up</a:t>
            </a:r>
          </a:p>
        </p:txBody>
      </p:sp>
      <p:sp>
        <p:nvSpPr>
          <p:cNvPr id="128" name="Shape 128"/>
          <p:cNvSpPr>
            <a:spLocks noGrp="1"/>
          </p:cNvSpPr>
          <p:nvPr>
            <p:ph type="body" idx="1"/>
          </p:nvPr>
        </p:nvSpPr>
        <p:spPr>
          <a:xfrm>
            <a:off x="457200" y="1265237"/>
            <a:ext cx="8229600" cy="4421189"/>
          </a:xfrm>
          <a:prstGeom prst="rect">
            <a:avLst/>
          </a:prstGeom>
        </p:spPr>
        <p:txBody>
          <a:bodyPr/>
          <a:lstStyle/>
          <a:p>
            <a:pPr marL="285750" indent="-285750">
              <a:buSzPct val="100000"/>
              <a:buFont typeface="Arial"/>
              <a:buChar char="•"/>
              <a:defRPr>
                <a:solidFill>
                  <a:srgbClr val="000000"/>
                </a:solidFill>
              </a:defRPr>
            </a:pPr>
            <a:endParaRPr lang="nb-NO" dirty="0" smtClean="0"/>
          </a:p>
          <a:p>
            <a:pPr marL="285750" indent="-285750">
              <a:lnSpc>
                <a:spcPct val="100000"/>
              </a:lnSpc>
              <a:buSzPct val="100000"/>
              <a:buFont typeface="Arial"/>
              <a:buChar char="•"/>
              <a:defRPr>
                <a:solidFill>
                  <a:srgbClr val="000000"/>
                </a:solidFill>
              </a:defRPr>
            </a:pPr>
            <a:r>
              <a:rPr dirty="0" err="1" smtClean="0"/>
              <a:t>Psychososial</a:t>
            </a:r>
            <a:r>
              <a:rPr dirty="0" smtClean="0"/>
              <a:t> </a:t>
            </a:r>
            <a:r>
              <a:rPr dirty="0"/>
              <a:t>follow-up sessions </a:t>
            </a:r>
            <a:r>
              <a:rPr dirty="0" smtClean="0"/>
              <a:t>with </a:t>
            </a:r>
            <a:r>
              <a:rPr dirty="0"/>
              <a:t>a </a:t>
            </a:r>
            <a:r>
              <a:rPr dirty="0" smtClean="0"/>
              <a:t>counsellor:</a:t>
            </a:r>
            <a:r>
              <a:rPr lang="nb-NO" dirty="0" smtClean="0"/>
              <a:t>                     </a:t>
            </a:r>
            <a:r>
              <a:rPr dirty="0" smtClean="0"/>
              <a:t>A</a:t>
            </a:r>
            <a:r>
              <a:rPr lang="nb-NO" dirty="0" smtClean="0"/>
              <a:t> </a:t>
            </a:r>
            <a:r>
              <a:rPr dirty="0" smtClean="0"/>
              <a:t>counselling </a:t>
            </a:r>
            <a:r>
              <a:rPr dirty="0"/>
              <a:t>program developed in </a:t>
            </a:r>
            <a:r>
              <a:rPr lang="nb-NO" dirty="0" smtClean="0"/>
              <a:t>The </a:t>
            </a:r>
            <a:r>
              <a:rPr dirty="0" smtClean="0"/>
              <a:t>Sexual assault center</a:t>
            </a:r>
            <a:r>
              <a:rPr lang="nb-NO" dirty="0" smtClean="0"/>
              <a:t> b</a:t>
            </a:r>
            <a:r>
              <a:rPr dirty="0" err="1" smtClean="0"/>
              <a:t>ased</a:t>
            </a:r>
            <a:r>
              <a:rPr dirty="0" smtClean="0"/>
              <a:t> on </a:t>
            </a:r>
            <a:r>
              <a:rPr dirty="0"/>
              <a:t>established </a:t>
            </a:r>
            <a:r>
              <a:rPr dirty="0" smtClean="0"/>
              <a:t>knowledge</a:t>
            </a:r>
            <a:r>
              <a:rPr lang="nb-NO" dirty="0" smtClean="0"/>
              <a:t> </a:t>
            </a:r>
            <a:r>
              <a:rPr dirty="0" smtClean="0"/>
              <a:t>about </a:t>
            </a:r>
            <a:r>
              <a:rPr dirty="0"/>
              <a:t>trauma </a:t>
            </a:r>
            <a:r>
              <a:rPr dirty="0" smtClean="0"/>
              <a:t>and </a:t>
            </a:r>
            <a:r>
              <a:rPr dirty="0"/>
              <a:t>normal reactions after dramatic </a:t>
            </a:r>
            <a:r>
              <a:rPr dirty="0" smtClean="0"/>
              <a:t>events</a:t>
            </a:r>
            <a:endParaRPr sz="1600" b="0" dirty="0"/>
          </a:p>
          <a:p>
            <a:pPr marL="285750" indent="-285750">
              <a:buSzPct val="100000"/>
              <a:buFont typeface="Arial"/>
              <a:buChar char="•"/>
              <a:defRPr>
                <a:solidFill>
                  <a:srgbClr val="000000"/>
                </a:solidFill>
              </a:defRPr>
            </a:pPr>
            <a:endParaRPr sz="1600" b="0" dirty="0"/>
          </a:p>
          <a:p>
            <a:pPr marL="285750" indent="-285750">
              <a:lnSpc>
                <a:spcPct val="100000"/>
              </a:lnSpc>
              <a:buSzPct val="100000"/>
              <a:buFont typeface="Arial"/>
              <a:buChar char="•"/>
              <a:defRPr>
                <a:solidFill>
                  <a:srgbClr val="000000"/>
                </a:solidFill>
              </a:defRPr>
            </a:pPr>
            <a:r>
              <a:rPr dirty="0"/>
              <a:t>Medical follow-up and sessions with a Doctor</a:t>
            </a:r>
            <a:r>
              <a:rPr dirty="0" smtClean="0"/>
              <a:t>:</a:t>
            </a:r>
            <a:r>
              <a:rPr lang="nb-NO" sz="1600" b="0" dirty="0"/>
              <a:t> </a:t>
            </a:r>
            <a:r>
              <a:rPr lang="nb-NO" sz="1600" dirty="0" smtClean="0"/>
              <a:t>                        </a:t>
            </a:r>
            <a:r>
              <a:rPr dirty="0" smtClean="0"/>
              <a:t>Suicide </a:t>
            </a:r>
            <a:r>
              <a:rPr dirty="0"/>
              <a:t>evaluation, vaccinations </a:t>
            </a:r>
            <a:r>
              <a:rPr dirty="0" err="1" smtClean="0"/>
              <a:t>w.m</a:t>
            </a:r>
            <a:r>
              <a:rPr dirty="0" smtClean="0"/>
              <a:t>.</a:t>
            </a:r>
            <a:endParaRPr sz="1600" b="0" dirty="0"/>
          </a:p>
          <a:p>
            <a:pPr marL="285750" indent="-285750">
              <a:lnSpc>
                <a:spcPct val="100000"/>
              </a:lnSpc>
              <a:buSzPct val="100000"/>
              <a:buFont typeface="Arial"/>
              <a:buChar char="•"/>
              <a:defRPr>
                <a:solidFill>
                  <a:srgbClr val="000000"/>
                </a:solidFill>
              </a:defRPr>
            </a:pPr>
            <a:endParaRPr sz="1600" b="0" dirty="0"/>
          </a:p>
          <a:p>
            <a:pPr marL="285750" indent="-285750">
              <a:buSzPct val="100000"/>
              <a:buFont typeface="Arial"/>
              <a:buChar char="•"/>
              <a:defRPr>
                <a:solidFill>
                  <a:srgbClr val="000000"/>
                </a:solidFill>
              </a:defRPr>
            </a:pPr>
            <a:r>
              <a:rPr dirty="0"/>
              <a:t>Further </a:t>
            </a:r>
            <a:r>
              <a:rPr dirty="0" smtClean="0"/>
              <a:t>referrals </a:t>
            </a:r>
            <a:r>
              <a:rPr dirty="0"/>
              <a:t>if needed</a:t>
            </a:r>
            <a:endParaRPr sz="1600" b="0" dirty="0"/>
          </a:p>
          <a:p>
            <a:pPr marL="285750" indent="-285750">
              <a:buSzPct val="100000"/>
              <a:buFont typeface="Arial"/>
              <a:buChar char="•"/>
              <a:defRPr>
                <a:solidFill>
                  <a:srgbClr val="000000"/>
                </a:solidFill>
              </a:defRPr>
            </a:pPr>
            <a:endParaRPr sz="1600" b="0" dirty="0"/>
          </a:p>
          <a:p>
            <a:pPr marL="285750" indent="-285750">
              <a:buSzPct val="100000"/>
              <a:buFont typeface="Arial"/>
              <a:buChar char="•"/>
              <a:defRPr>
                <a:solidFill>
                  <a:srgbClr val="000000"/>
                </a:solidFill>
              </a:defRPr>
            </a:pPr>
            <a:r>
              <a:rPr dirty="0"/>
              <a:t>Open door policy</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xfrm>
            <a:off x="457200" y="561975"/>
            <a:ext cx="8229600" cy="868363"/>
          </a:xfrm>
          <a:prstGeom prst="rect">
            <a:avLst/>
          </a:prstGeom>
        </p:spPr>
        <p:txBody>
          <a:bodyPr/>
          <a:lstStyle>
            <a:lvl1pPr algn="ctr"/>
          </a:lstStyle>
          <a:p>
            <a:r>
              <a:rPr b="1" dirty="0" err="1"/>
              <a:t>Psychososial</a:t>
            </a:r>
            <a:r>
              <a:rPr b="1" dirty="0"/>
              <a:t> follow up</a:t>
            </a:r>
          </a:p>
        </p:txBody>
      </p:sp>
      <p:sp>
        <p:nvSpPr>
          <p:cNvPr id="134" name="Shape 134"/>
          <p:cNvSpPr>
            <a:spLocks noGrp="1"/>
          </p:cNvSpPr>
          <p:nvPr>
            <p:ph type="body" idx="1"/>
          </p:nvPr>
        </p:nvSpPr>
        <p:spPr>
          <a:xfrm>
            <a:off x="457200" y="1624012"/>
            <a:ext cx="8229600" cy="4414839"/>
          </a:xfrm>
          <a:prstGeom prst="rect">
            <a:avLst/>
          </a:prstGeom>
        </p:spPr>
        <p:txBody>
          <a:bodyPr/>
          <a:lstStyle/>
          <a:p>
            <a:pPr>
              <a:buSzPct val="100000"/>
              <a:defRPr sz="2400" b="0">
                <a:solidFill>
                  <a:srgbClr val="000000"/>
                </a:solidFill>
                <a:latin typeface="Times New Roman"/>
                <a:ea typeface="Times New Roman"/>
                <a:cs typeface="Times New Roman"/>
                <a:sym typeface="Times New Roman"/>
              </a:defRPr>
            </a:pPr>
            <a:endParaRPr dirty="0"/>
          </a:p>
          <a:p>
            <a:pPr marL="285750" indent="-285750">
              <a:buSzPct val="100000"/>
              <a:buFont typeface="Arial"/>
              <a:buChar char="•"/>
              <a:defRPr sz="2400">
                <a:solidFill>
                  <a:srgbClr val="000000"/>
                </a:solidFill>
                <a:latin typeface="Times New Roman"/>
                <a:ea typeface="Times New Roman"/>
                <a:cs typeface="Times New Roman"/>
                <a:sym typeface="Times New Roman"/>
              </a:defRPr>
            </a:pPr>
            <a:r>
              <a:rPr b="0" dirty="0">
                <a:latin typeface="Helvetica" panose="020B0604020202020204" pitchFamily="34" charset="0"/>
                <a:cs typeface="Helvetica" panose="020B0604020202020204" pitchFamily="34" charset="0"/>
              </a:rPr>
              <a:t>Help to obtain legal counsel</a:t>
            </a:r>
            <a:endParaRPr b="0" dirty="0">
              <a:latin typeface="Helvetica" panose="020B0604020202020204" pitchFamily="34" charset="0"/>
              <a:cs typeface="Helvetica" panose="020B0604020202020204" pitchFamily="34" charset="0"/>
              <a:sym typeface="Helvetica"/>
            </a:endParaRPr>
          </a:p>
          <a:p>
            <a:pPr marL="285750" indent="-285750">
              <a:buSzPct val="100000"/>
              <a:buFont typeface="Arial"/>
              <a:buChar char="•"/>
              <a:defRPr sz="2400">
                <a:solidFill>
                  <a:srgbClr val="000000"/>
                </a:solidFill>
                <a:latin typeface="Times New Roman"/>
                <a:ea typeface="Times New Roman"/>
                <a:cs typeface="Times New Roman"/>
                <a:sym typeface="Times New Roman"/>
              </a:defRPr>
            </a:pPr>
            <a:endParaRPr b="0" dirty="0">
              <a:latin typeface="Helvetica" panose="020B0604020202020204" pitchFamily="34" charset="0"/>
              <a:cs typeface="Helvetica" panose="020B0604020202020204" pitchFamily="34" charset="0"/>
              <a:sym typeface="Helvetica"/>
            </a:endParaRPr>
          </a:p>
          <a:p>
            <a:pPr marL="285750" indent="-285750">
              <a:buSzPct val="100000"/>
              <a:buFont typeface="Arial"/>
              <a:buChar char="•"/>
              <a:defRPr sz="2400">
                <a:solidFill>
                  <a:srgbClr val="000000"/>
                </a:solidFill>
                <a:latin typeface="Times New Roman"/>
                <a:ea typeface="Times New Roman"/>
                <a:cs typeface="Times New Roman"/>
                <a:sym typeface="Times New Roman"/>
              </a:defRPr>
            </a:pPr>
            <a:r>
              <a:rPr b="0" dirty="0">
                <a:latin typeface="Helvetica" panose="020B0604020202020204" pitchFamily="34" charset="0"/>
                <a:cs typeface="Helvetica" panose="020B0604020202020204" pitchFamily="34" charset="0"/>
              </a:rPr>
              <a:t>Set an appointment within a week</a:t>
            </a:r>
            <a:endParaRPr b="0" dirty="0">
              <a:latin typeface="Helvetica" panose="020B0604020202020204" pitchFamily="34" charset="0"/>
              <a:cs typeface="Helvetica" panose="020B0604020202020204" pitchFamily="34" charset="0"/>
              <a:sym typeface="Helvetica"/>
            </a:endParaRPr>
          </a:p>
          <a:p>
            <a:pPr marL="285750" indent="-285750">
              <a:buSzPct val="100000"/>
              <a:buFont typeface="Arial"/>
              <a:buChar char="•"/>
              <a:defRPr sz="2400">
                <a:solidFill>
                  <a:srgbClr val="000000"/>
                </a:solidFill>
                <a:latin typeface="Times New Roman"/>
                <a:ea typeface="Times New Roman"/>
                <a:cs typeface="Times New Roman"/>
                <a:sym typeface="Times New Roman"/>
              </a:defRPr>
            </a:pPr>
            <a:endParaRPr b="0" dirty="0">
              <a:latin typeface="Helvetica" panose="020B0604020202020204" pitchFamily="34" charset="0"/>
              <a:cs typeface="Helvetica" panose="020B0604020202020204" pitchFamily="34" charset="0"/>
              <a:sym typeface="Helvetica"/>
            </a:endParaRPr>
          </a:p>
          <a:p>
            <a:pPr marL="285750" indent="-285750">
              <a:buSzPct val="100000"/>
              <a:buFont typeface="Arial"/>
              <a:buChar char="•"/>
              <a:defRPr sz="2400">
                <a:solidFill>
                  <a:srgbClr val="000000"/>
                </a:solidFill>
                <a:latin typeface="Times New Roman"/>
                <a:ea typeface="Times New Roman"/>
                <a:cs typeface="Times New Roman"/>
                <a:sym typeface="Times New Roman"/>
              </a:defRPr>
            </a:pPr>
            <a:r>
              <a:rPr b="0" dirty="0">
                <a:latin typeface="Helvetica" panose="020B0604020202020204" pitchFamily="34" charset="0"/>
                <a:cs typeface="Helvetica" panose="020B0604020202020204" pitchFamily="34" charset="0"/>
              </a:rPr>
              <a:t>SMS reminder of appointment the day before</a:t>
            </a:r>
            <a:endParaRPr b="0" dirty="0">
              <a:latin typeface="Helvetica" panose="020B0604020202020204" pitchFamily="34" charset="0"/>
              <a:cs typeface="Helvetica" panose="020B0604020202020204" pitchFamily="34" charset="0"/>
              <a:sym typeface="Helvetica"/>
            </a:endParaRPr>
          </a:p>
          <a:p>
            <a:pPr marL="285750" indent="-285750">
              <a:buSzPct val="100000"/>
              <a:buFont typeface="Arial"/>
              <a:buChar char="•"/>
              <a:defRPr sz="2400">
                <a:solidFill>
                  <a:srgbClr val="000000"/>
                </a:solidFill>
                <a:latin typeface="Times New Roman"/>
                <a:ea typeface="Times New Roman"/>
                <a:cs typeface="Times New Roman"/>
                <a:sym typeface="Times New Roman"/>
              </a:defRPr>
            </a:pPr>
            <a:endParaRPr b="0" dirty="0">
              <a:latin typeface="Helvetica" panose="020B0604020202020204" pitchFamily="34" charset="0"/>
              <a:cs typeface="Helvetica" panose="020B0604020202020204" pitchFamily="34" charset="0"/>
              <a:sym typeface="Helvetica"/>
            </a:endParaRPr>
          </a:p>
          <a:p>
            <a:pPr marL="285750" indent="-285750">
              <a:buSzPct val="100000"/>
              <a:buFont typeface="Arial"/>
              <a:buChar char="•"/>
              <a:defRPr sz="2400">
                <a:solidFill>
                  <a:srgbClr val="000000"/>
                </a:solidFill>
                <a:latin typeface="Times New Roman"/>
                <a:ea typeface="Times New Roman"/>
                <a:cs typeface="Times New Roman"/>
                <a:sym typeface="Times New Roman"/>
              </a:defRPr>
            </a:pPr>
            <a:r>
              <a:rPr b="0" dirty="0">
                <a:latin typeface="Helvetica" panose="020B0604020202020204" pitchFamily="34" charset="0"/>
                <a:cs typeface="Helvetica" panose="020B0604020202020204" pitchFamily="34" charset="0"/>
              </a:rPr>
              <a:t>6 – 8 conversations with a counsellor over 3 – 4 months. Individual conversations </a:t>
            </a:r>
            <a:endParaRPr b="0" dirty="0">
              <a:latin typeface="Helvetica" panose="020B0604020202020204" pitchFamily="34" charset="0"/>
              <a:cs typeface="Helvetica" panose="020B0604020202020204" pitchFamily="34" charset="0"/>
              <a:sym typeface="Helvetica"/>
            </a:endParaRPr>
          </a:p>
          <a:p>
            <a:pPr marL="285750" indent="-285750">
              <a:buSzPct val="100000"/>
              <a:buFont typeface="Arial"/>
              <a:buChar char="•"/>
              <a:defRPr sz="2400">
                <a:solidFill>
                  <a:srgbClr val="000000"/>
                </a:solidFill>
                <a:latin typeface="Times New Roman"/>
                <a:ea typeface="Times New Roman"/>
                <a:cs typeface="Times New Roman"/>
                <a:sym typeface="Times New Roman"/>
              </a:defRPr>
            </a:pPr>
            <a:endParaRPr b="0" dirty="0">
              <a:latin typeface="Helvetica" panose="020B0604020202020204" pitchFamily="34" charset="0"/>
              <a:cs typeface="Helvetica" panose="020B0604020202020204" pitchFamily="34" charset="0"/>
              <a:sym typeface="Helvetica"/>
            </a:endParaRPr>
          </a:p>
          <a:p>
            <a:pPr marL="285750" indent="-285750">
              <a:buSzPct val="100000"/>
              <a:buFont typeface="Arial"/>
              <a:buChar char="•"/>
              <a:defRPr sz="2400">
                <a:solidFill>
                  <a:srgbClr val="000000"/>
                </a:solidFill>
                <a:latin typeface="Times New Roman"/>
                <a:ea typeface="Times New Roman"/>
                <a:cs typeface="Times New Roman"/>
                <a:sym typeface="Times New Roman"/>
              </a:defRPr>
            </a:pPr>
            <a:r>
              <a:rPr b="0" dirty="0">
                <a:latin typeface="Helvetica" panose="020B0604020202020204" pitchFamily="34" charset="0"/>
                <a:cs typeface="Helvetica" panose="020B0604020202020204" pitchFamily="34" charset="0"/>
              </a:rPr>
              <a:t>Systematic checking and contact if failure to appear</a:t>
            </a:r>
            <a:endParaRPr b="0" dirty="0">
              <a:latin typeface="Helvetica" panose="020B0604020202020204" pitchFamily="34" charset="0"/>
              <a:cs typeface="Helvetica" panose="020B0604020202020204" pitchFamily="34" charset="0"/>
              <a:sym typeface="Helvetica"/>
            </a:endParaRPr>
          </a:p>
          <a:p>
            <a:pPr marL="285750" indent="-285750">
              <a:buSzPct val="100000"/>
              <a:buFont typeface="Arial"/>
              <a:buChar char="•"/>
              <a:defRPr sz="2400">
                <a:solidFill>
                  <a:srgbClr val="000000"/>
                </a:solidFill>
                <a:latin typeface="Times New Roman"/>
                <a:ea typeface="Times New Roman"/>
                <a:cs typeface="Times New Roman"/>
                <a:sym typeface="Times New Roman"/>
              </a:defRPr>
            </a:pPr>
            <a:endParaRPr b="0" dirty="0">
              <a:latin typeface="Helvetica" panose="020B0604020202020204" pitchFamily="34" charset="0"/>
              <a:cs typeface="Helvetica" panose="020B0604020202020204" pitchFamily="34" charset="0"/>
              <a:sym typeface="Helvetica"/>
            </a:endParaRPr>
          </a:p>
          <a:p>
            <a:pPr marL="285750" indent="-285750">
              <a:buSzPct val="100000"/>
              <a:buFont typeface="Arial"/>
              <a:buChar char="•"/>
              <a:defRPr sz="2400">
                <a:solidFill>
                  <a:srgbClr val="000000"/>
                </a:solidFill>
                <a:latin typeface="Times New Roman"/>
                <a:ea typeface="Times New Roman"/>
                <a:cs typeface="Times New Roman"/>
                <a:sym typeface="Times New Roman"/>
              </a:defRPr>
            </a:pPr>
            <a:r>
              <a:rPr b="0" dirty="0">
                <a:latin typeface="Helvetica" panose="020B0604020202020204" pitchFamily="34" charset="0"/>
                <a:cs typeface="Helvetica" panose="020B0604020202020204" pitchFamily="34" charset="0"/>
              </a:rPr>
              <a:t>Offer of counselling for people close to the client</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p:cNvSpPr>
          <p:nvPr>
            <p:ph type="title"/>
          </p:nvPr>
        </p:nvSpPr>
        <p:spPr>
          <a:xfrm>
            <a:off x="457200" y="561975"/>
            <a:ext cx="8229600" cy="868363"/>
          </a:xfrm>
          <a:prstGeom prst="rect">
            <a:avLst/>
          </a:prstGeom>
        </p:spPr>
        <p:txBody>
          <a:bodyPr/>
          <a:lstStyle>
            <a:lvl1pPr algn="ctr"/>
          </a:lstStyle>
          <a:p>
            <a:r>
              <a:rPr b="1" dirty="0" err="1"/>
              <a:t>Psychososial</a:t>
            </a:r>
            <a:r>
              <a:rPr b="1" dirty="0"/>
              <a:t> follow up</a:t>
            </a:r>
          </a:p>
        </p:txBody>
      </p:sp>
      <p:sp>
        <p:nvSpPr>
          <p:cNvPr id="137" name="Shape 137"/>
          <p:cNvSpPr>
            <a:spLocks noGrp="1"/>
          </p:cNvSpPr>
          <p:nvPr>
            <p:ph type="body" idx="1"/>
          </p:nvPr>
        </p:nvSpPr>
        <p:spPr>
          <a:xfrm>
            <a:off x="457200" y="1177925"/>
            <a:ext cx="8229600" cy="4546600"/>
          </a:xfrm>
          <a:prstGeom prst="rect">
            <a:avLst/>
          </a:prstGeom>
        </p:spPr>
        <p:txBody>
          <a:bodyPr>
            <a:normAutofit/>
          </a:bodyPr>
          <a:lstStyle/>
          <a:p>
            <a:pPr marL="280035" indent="-280035" defTabSz="448055">
              <a:lnSpc>
                <a:spcPts val="2000"/>
              </a:lnSpc>
              <a:buSzPct val="100000"/>
              <a:buFont typeface="Arial"/>
              <a:buChar char="•"/>
              <a:defRPr sz="1960">
                <a:solidFill>
                  <a:srgbClr val="000000"/>
                </a:solidFill>
                <a:latin typeface="Times New Roman"/>
                <a:ea typeface="Times New Roman"/>
                <a:cs typeface="Times New Roman"/>
                <a:sym typeface="Times New Roman"/>
              </a:defRPr>
            </a:pPr>
            <a:r>
              <a:rPr b="0" dirty="0">
                <a:latin typeface="Helvetica" panose="020B0604020202020204" pitchFamily="34" charset="0"/>
                <a:cs typeface="Helvetica" panose="020B0604020202020204" pitchFamily="34" charset="0"/>
              </a:rPr>
              <a:t>Structured consultations – help to stabilize first weeks/months after the assault</a:t>
            </a:r>
            <a:endParaRPr b="0" dirty="0">
              <a:latin typeface="Helvetica" panose="020B0604020202020204" pitchFamily="34" charset="0"/>
              <a:cs typeface="Helvetica" panose="020B0604020202020204" pitchFamily="34" charset="0"/>
              <a:sym typeface="Helvetica"/>
            </a:endParaRPr>
          </a:p>
          <a:p>
            <a:pPr marL="280035" indent="-280035" defTabSz="448055">
              <a:lnSpc>
                <a:spcPts val="2000"/>
              </a:lnSpc>
              <a:buSzPct val="100000"/>
              <a:buFont typeface="Arial"/>
              <a:buChar char="•"/>
              <a:defRPr sz="1960">
                <a:solidFill>
                  <a:srgbClr val="000000"/>
                </a:solidFill>
                <a:latin typeface="Times New Roman"/>
                <a:ea typeface="Times New Roman"/>
                <a:cs typeface="Times New Roman"/>
                <a:sym typeface="Times New Roman"/>
              </a:defRPr>
            </a:pPr>
            <a:endParaRPr b="0" dirty="0">
              <a:latin typeface="Helvetica" panose="020B0604020202020204" pitchFamily="34" charset="0"/>
              <a:cs typeface="Helvetica" panose="020B0604020202020204" pitchFamily="34" charset="0"/>
              <a:sym typeface="Helvetica"/>
            </a:endParaRPr>
          </a:p>
          <a:p>
            <a:pPr marL="280035" indent="-280035" defTabSz="448055">
              <a:lnSpc>
                <a:spcPts val="2000"/>
              </a:lnSpc>
              <a:buSzPct val="100000"/>
              <a:buFont typeface="Arial"/>
              <a:buChar char="•"/>
              <a:defRPr sz="1960">
                <a:solidFill>
                  <a:srgbClr val="000000"/>
                </a:solidFill>
                <a:latin typeface="Times New Roman"/>
                <a:ea typeface="Times New Roman"/>
                <a:cs typeface="Times New Roman"/>
                <a:sym typeface="Times New Roman"/>
              </a:defRPr>
            </a:pPr>
            <a:r>
              <a:rPr b="0" dirty="0">
                <a:latin typeface="Helvetica" panose="020B0604020202020204" pitchFamily="34" charset="0"/>
                <a:cs typeface="Helvetica" panose="020B0604020202020204" pitchFamily="34" charset="0"/>
              </a:rPr>
              <a:t>Provide knowledge on trauma reactions</a:t>
            </a:r>
            <a:endParaRPr b="0" dirty="0">
              <a:latin typeface="Helvetica" panose="020B0604020202020204" pitchFamily="34" charset="0"/>
              <a:cs typeface="Helvetica" panose="020B0604020202020204" pitchFamily="34" charset="0"/>
              <a:sym typeface="Helvetica"/>
            </a:endParaRPr>
          </a:p>
          <a:p>
            <a:pPr marL="280035" indent="-280035" defTabSz="448055">
              <a:lnSpc>
                <a:spcPts val="2000"/>
              </a:lnSpc>
              <a:buSzPct val="100000"/>
              <a:buFont typeface="Arial"/>
              <a:buChar char="•"/>
              <a:defRPr sz="1960">
                <a:solidFill>
                  <a:srgbClr val="000000"/>
                </a:solidFill>
                <a:latin typeface="Times New Roman"/>
                <a:ea typeface="Times New Roman"/>
                <a:cs typeface="Times New Roman"/>
                <a:sym typeface="Times New Roman"/>
              </a:defRPr>
            </a:pPr>
            <a:endParaRPr b="0" dirty="0">
              <a:latin typeface="Helvetica" panose="020B0604020202020204" pitchFamily="34" charset="0"/>
              <a:cs typeface="Helvetica" panose="020B0604020202020204" pitchFamily="34" charset="0"/>
              <a:sym typeface="Helvetica"/>
            </a:endParaRPr>
          </a:p>
          <a:p>
            <a:pPr marL="280035" indent="-280035" defTabSz="448055">
              <a:lnSpc>
                <a:spcPts val="2000"/>
              </a:lnSpc>
              <a:buSzPct val="100000"/>
              <a:buFont typeface="Arial"/>
              <a:buChar char="•"/>
              <a:defRPr sz="1960">
                <a:solidFill>
                  <a:srgbClr val="000000"/>
                </a:solidFill>
                <a:latin typeface="Times New Roman"/>
                <a:ea typeface="Times New Roman"/>
                <a:cs typeface="Times New Roman"/>
                <a:sym typeface="Times New Roman"/>
              </a:defRPr>
            </a:pPr>
            <a:r>
              <a:rPr b="0" dirty="0">
                <a:latin typeface="Helvetica" panose="020B0604020202020204" pitchFamily="34" charset="0"/>
                <a:cs typeface="Helvetica" panose="020B0604020202020204" pitchFamily="34" charset="0"/>
              </a:rPr>
              <a:t>How to take care of </a:t>
            </a:r>
            <a:r>
              <a:rPr b="0" dirty="0" smtClean="0">
                <a:latin typeface="Helvetica" panose="020B0604020202020204" pitchFamily="34" charset="0"/>
                <a:cs typeface="Helvetica" panose="020B0604020202020204" pitchFamily="34" charset="0"/>
              </a:rPr>
              <a:t>one selves: </a:t>
            </a:r>
            <a:r>
              <a:rPr b="0" dirty="0">
                <a:latin typeface="Helvetica" panose="020B0604020202020204" pitchFamily="34" charset="0"/>
                <a:cs typeface="Helvetica" panose="020B0604020202020204" pitchFamily="34" charset="0"/>
              </a:rPr>
              <a:t>structuring everyday-life, coping with anxiety, not to isolate from others, </a:t>
            </a:r>
            <a:r>
              <a:rPr b="0" dirty="0" smtClean="0">
                <a:latin typeface="Helvetica" panose="020B0604020202020204" pitchFamily="34" charset="0"/>
                <a:cs typeface="Helvetica" panose="020B0604020202020204" pitchFamily="34" charset="0"/>
              </a:rPr>
              <a:t>concentration </a:t>
            </a:r>
            <a:r>
              <a:rPr b="0" dirty="0">
                <a:latin typeface="Helvetica" panose="020B0604020202020204" pitchFamily="34" charset="0"/>
                <a:cs typeface="Helvetica" panose="020B0604020202020204" pitchFamily="34" charset="0"/>
              </a:rPr>
              <a:t>issues, eating-habits, sleeping patterns, </a:t>
            </a:r>
            <a:r>
              <a:rPr b="0" dirty="0" smtClean="0">
                <a:latin typeface="Helvetica" panose="020B0604020202020204" pitchFamily="34" charset="0"/>
                <a:cs typeface="Helvetica" panose="020B0604020202020204" pitchFamily="34" charset="0"/>
              </a:rPr>
              <a:t>invasive </a:t>
            </a:r>
            <a:r>
              <a:rPr b="0" dirty="0">
                <a:latin typeface="Helvetica" panose="020B0604020202020204" pitchFamily="34" charset="0"/>
                <a:cs typeface="Helvetica" panose="020B0604020202020204" pitchFamily="34" charset="0"/>
              </a:rPr>
              <a:t>memories </a:t>
            </a:r>
            <a:r>
              <a:rPr b="0" dirty="0" err="1">
                <a:latin typeface="Helvetica" panose="020B0604020202020204" pitchFamily="34" charset="0"/>
                <a:cs typeface="Helvetica" panose="020B0604020202020204" pitchFamily="34" charset="0"/>
              </a:rPr>
              <a:t>w.m</a:t>
            </a:r>
            <a:endParaRPr b="0" dirty="0">
              <a:latin typeface="Helvetica" panose="020B0604020202020204" pitchFamily="34" charset="0"/>
              <a:cs typeface="Helvetica" panose="020B0604020202020204" pitchFamily="34" charset="0"/>
              <a:sym typeface="Helvetica"/>
            </a:endParaRPr>
          </a:p>
          <a:p>
            <a:pPr marL="280035" indent="-280035" defTabSz="448055">
              <a:lnSpc>
                <a:spcPts val="2000"/>
              </a:lnSpc>
              <a:buSzPct val="100000"/>
              <a:buFont typeface="Arial"/>
              <a:buChar char="•"/>
              <a:defRPr sz="1960">
                <a:solidFill>
                  <a:srgbClr val="000000"/>
                </a:solidFill>
                <a:latin typeface="Times New Roman"/>
                <a:ea typeface="Times New Roman"/>
                <a:cs typeface="Times New Roman"/>
                <a:sym typeface="Times New Roman"/>
              </a:defRPr>
            </a:pPr>
            <a:endParaRPr b="0" dirty="0">
              <a:latin typeface="Helvetica" panose="020B0604020202020204" pitchFamily="34" charset="0"/>
              <a:cs typeface="Helvetica" panose="020B0604020202020204" pitchFamily="34" charset="0"/>
              <a:sym typeface="Helvetica"/>
            </a:endParaRPr>
          </a:p>
          <a:p>
            <a:pPr marL="280035" indent="-280035" defTabSz="448055">
              <a:lnSpc>
                <a:spcPts val="2000"/>
              </a:lnSpc>
              <a:buSzPct val="100000"/>
              <a:buFont typeface="Arial"/>
              <a:buChar char="•"/>
              <a:defRPr sz="1960">
                <a:solidFill>
                  <a:srgbClr val="000000"/>
                </a:solidFill>
                <a:latin typeface="Times New Roman"/>
                <a:ea typeface="Times New Roman"/>
                <a:cs typeface="Times New Roman"/>
                <a:sym typeface="Times New Roman"/>
              </a:defRPr>
            </a:pPr>
            <a:r>
              <a:rPr b="0" dirty="0">
                <a:latin typeface="Helvetica" panose="020B0604020202020204" pitchFamily="34" charset="0"/>
                <a:cs typeface="Helvetica" panose="020B0604020202020204" pitchFamily="34" charset="0"/>
              </a:rPr>
              <a:t>Explore factors preventing a </a:t>
            </a:r>
            <a:r>
              <a:rPr b="0" dirty="0" smtClean="0">
                <a:latin typeface="Helvetica" panose="020B0604020202020204" pitchFamily="34" charset="0"/>
                <a:cs typeface="Helvetica" panose="020B0604020202020204" pitchFamily="34" charset="0"/>
              </a:rPr>
              <a:t>realization/enjoyment </a:t>
            </a:r>
            <a:r>
              <a:rPr b="0" dirty="0">
                <a:latin typeface="Helvetica" panose="020B0604020202020204" pitchFamily="34" charset="0"/>
                <a:cs typeface="Helvetica" panose="020B0604020202020204" pitchFamily="34" charset="0"/>
              </a:rPr>
              <a:t>and mastering of one’s life</a:t>
            </a:r>
            <a:endParaRPr b="0" dirty="0">
              <a:latin typeface="Helvetica" panose="020B0604020202020204" pitchFamily="34" charset="0"/>
              <a:cs typeface="Helvetica" panose="020B0604020202020204" pitchFamily="34" charset="0"/>
              <a:sym typeface="Helvetica"/>
            </a:endParaRPr>
          </a:p>
          <a:p>
            <a:pPr marL="280035" indent="-280035" defTabSz="448055">
              <a:lnSpc>
                <a:spcPts val="2000"/>
              </a:lnSpc>
              <a:buSzPct val="100000"/>
              <a:buFont typeface="Arial"/>
              <a:buChar char="•"/>
              <a:defRPr sz="1960">
                <a:solidFill>
                  <a:srgbClr val="000000"/>
                </a:solidFill>
                <a:latin typeface="Times New Roman"/>
                <a:ea typeface="Times New Roman"/>
                <a:cs typeface="Times New Roman"/>
                <a:sym typeface="Times New Roman"/>
              </a:defRPr>
            </a:pPr>
            <a:endParaRPr b="0" dirty="0">
              <a:latin typeface="Helvetica" panose="020B0604020202020204" pitchFamily="34" charset="0"/>
              <a:cs typeface="Helvetica" panose="020B0604020202020204" pitchFamily="34" charset="0"/>
              <a:sym typeface="Helvetica"/>
            </a:endParaRPr>
          </a:p>
          <a:p>
            <a:pPr marL="280035" indent="-280035" defTabSz="448055">
              <a:lnSpc>
                <a:spcPts val="2000"/>
              </a:lnSpc>
              <a:buSzPct val="100000"/>
              <a:buFont typeface="Arial"/>
              <a:buChar char="•"/>
              <a:defRPr sz="1960">
                <a:solidFill>
                  <a:srgbClr val="000000"/>
                </a:solidFill>
                <a:latin typeface="Times New Roman"/>
                <a:ea typeface="Times New Roman"/>
                <a:cs typeface="Times New Roman"/>
                <a:sym typeface="Times New Roman"/>
              </a:defRPr>
            </a:pPr>
            <a:r>
              <a:rPr b="0" dirty="0">
                <a:latin typeface="Helvetica" panose="020B0604020202020204" pitchFamily="34" charset="0"/>
                <a:cs typeface="Helvetica" panose="020B0604020202020204" pitchFamily="34" charset="0"/>
              </a:rPr>
              <a:t>Understanding of/knowledge about psychologically normal reactions and typical social problems that arise</a:t>
            </a:r>
            <a:endParaRPr b="0" dirty="0">
              <a:latin typeface="Helvetica" panose="020B0604020202020204" pitchFamily="34" charset="0"/>
              <a:cs typeface="Helvetica" panose="020B0604020202020204" pitchFamily="34" charset="0"/>
              <a:sym typeface="Helvetica"/>
            </a:endParaRPr>
          </a:p>
          <a:p>
            <a:pPr marL="280035" indent="-280035" defTabSz="448055">
              <a:lnSpc>
                <a:spcPts val="2000"/>
              </a:lnSpc>
              <a:buSzPct val="100000"/>
              <a:buFont typeface="Arial"/>
              <a:buChar char="•"/>
              <a:defRPr sz="1960">
                <a:solidFill>
                  <a:srgbClr val="000000"/>
                </a:solidFill>
                <a:latin typeface="Times New Roman"/>
                <a:ea typeface="Times New Roman"/>
                <a:cs typeface="Times New Roman"/>
                <a:sym typeface="Times New Roman"/>
              </a:defRPr>
            </a:pPr>
            <a:endParaRPr b="0" dirty="0">
              <a:latin typeface="Helvetica" panose="020B0604020202020204" pitchFamily="34" charset="0"/>
              <a:cs typeface="Helvetica" panose="020B0604020202020204" pitchFamily="34" charset="0"/>
              <a:sym typeface="Helvetica"/>
            </a:endParaRPr>
          </a:p>
          <a:p>
            <a:pPr marL="280035" indent="-280035" defTabSz="448055">
              <a:lnSpc>
                <a:spcPts val="2000"/>
              </a:lnSpc>
              <a:buSzPct val="100000"/>
              <a:buFont typeface="Arial"/>
              <a:buChar char="•"/>
              <a:defRPr sz="1960">
                <a:solidFill>
                  <a:srgbClr val="000000"/>
                </a:solidFill>
                <a:latin typeface="Times New Roman"/>
                <a:ea typeface="Times New Roman"/>
                <a:cs typeface="Times New Roman"/>
                <a:sym typeface="Times New Roman"/>
              </a:defRPr>
            </a:pPr>
            <a:r>
              <a:rPr b="0" dirty="0" smtClean="0">
                <a:latin typeface="Helvetica" panose="020B0604020202020204" pitchFamily="34" charset="0"/>
                <a:cs typeface="Helvetica" panose="020B0604020202020204" pitchFamily="34" charset="0"/>
              </a:rPr>
              <a:t>Emphasize </a:t>
            </a:r>
            <a:r>
              <a:rPr b="0" dirty="0">
                <a:latin typeface="Helvetica" panose="020B0604020202020204" pitchFamily="34" charset="0"/>
                <a:cs typeface="Helvetica" panose="020B0604020202020204" pitchFamily="34" charset="0"/>
              </a:rPr>
              <a:t>emotions, reactions </a:t>
            </a:r>
            <a:r>
              <a:rPr b="0" dirty="0" smtClean="0">
                <a:latin typeface="Helvetica" panose="020B0604020202020204" pitchFamily="34" charset="0"/>
                <a:cs typeface="Helvetica" panose="020B0604020202020204" pitchFamily="34" charset="0"/>
              </a:rPr>
              <a:t>behavior </a:t>
            </a:r>
            <a:r>
              <a:rPr b="0" dirty="0">
                <a:latin typeface="Helvetica" panose="020B0604020202020204" pitchFamily="34" charset="0"/>
                <a:cs typeface="Helvetica" panose="020B0604020202020204" pitchFamily="34" charset="0"/>
              </a:rPr>
              <a:t>and interaction with environment</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title"/>
          </p:nvPr>
        </p:nvSpPr>
        <p:spPr>
          <a:xfrm>
            <a:off x="251520" y="332656"/>
            <a:ext cx="8640960" cy="868363"/>
          </a:xfrm>
          <a:prstGeom prst="rect">
            <a:avLst/>
          </a:prstGeom>
        </p:spPr>
        <p:txBody>
          <a:bodyPr>
            <a:noAutofit/>
          </a:bodyPr>
          <a:lstStyle>
            <a:lvl1pPr algn="ctr"/>
          </a:lstStyle>
          <a:p>
            <a:r>
              <a:rPr b="1" dirty="0"/>
              <a:t>How to eat an elephant – one bite each day</a:t>
            </a:r>
          </a:p>
        </p:txBody>
      </p:sp>
      <p:sp>
        <p:nvSpPr>
          <p:cNvPr id="75" name="Shape 75"/>
          <p:cNvSpPr>
            <a:spLocks noGrp="1"/>
          </p:cNvSpPr>
          <p:nvPr>
            <p:ph type="body" idx="1"/>
          </p:nvPr>
        </p:nvSpPr>
        <p:spPr>
          <a:xfrm>
            <a:off x="457200" y="1152525"/>
            <a:ext cx="8229600" cy="4886325"/>
          </a:xfrm>
          <a:prstGeom prst="rect">
            <a:avLst/>
          </a:prstGeom>
        </p:spPr>
        <p:txBody>
          <a:bodyPr/>
          <a:lstStyle/>
          <a:p>
            <a:pPr marL="285750" indent="-285750">
              <a:defRPr sz="1600" b="0">
                <a:solidFill>
                  <a:srgbClr val="000000"/>
                </a:solidFill>
              </a:defRPr>
            </a:pPr>
            <a:r>
              <a:rPr dirty="0"/>
              <a:t> </a:t>
            </a:r>
            <a:r>
              <a:rPr sz="2000" b="1" dirty="0"/>
              <a:t>The </a:t>
            </a:r>
            <a:r>
              <a:rPr sz="2000" b="1" dirty="0" err="1"/>
              <a:t>womens</a:t>
            </a:r>
            <a:r>
              <a:rPr sz="2000" b="1" dirty="0"/>
              <a:t> movement in the -70thies loudly </a:t>
            </a:r>
            <a:r>
              <a:rPr sz="2000" b="1" dirty="0" err="1"/>
              <a:t>adressed</a:t>
            </a:r>
            <a:r>
              <a:rPr sz="2000" b="1" dirty="0"/>
              <a:t> issues concerning domestic violence and sexual abuse.</a:t>
            </a:r>
          </a:p>
          <a:p>
            <a:pPr marL="285750" indent="-285750">
              <a:defRPr>
                <a:solidFill>
                  <a:srgbClr val="000000"/>
                </a:solidFill>
              </a:defRPr>
            </a:pPr>
            <a:endParaRPr sz="2000" b="1" dirty="0"/>
          </a:p>
          <a:p>
            <a:pPr marL="285750" indent="-285750">
              <a:defRPr>
                <a:solidFill>
                  <a:srgbClr val="000000"/>
                </a:solidFill>
              </a:defRPr>
            </a:pPr>
            <a:r>
              <a:rPr dirty="0"/>
              <a:t>Public opinion at the time saw </a:t>
            </a:r>
            <a:r>
              <a:rPr dirty="0" err="1"/>
              <a:t>theese</a:t>
            </a:r>
            <a:r>
              <a:rPr dirty="0"/>
              <a:t> issues to be </a:t>
            </a:r>
            <a:r>
              <a:rPr dirty="0" err="1"/>
              <a:t>privat</a:t>
            </a:r>
            <a:r>
              <a:rPr dirty="0"/>
              <a:t> and personal.</a:t>
            </a:r>
            <a:endParaRPr sz="1600" b="0" dirty="0"/>
          </a:p>
          <a:p>
            <a:pPr marL="285750" indent="-285750">
              <a:defRPr>
                <a:solidFill>
                  <a:srgbClr val="000000"/>
                </a:solidFill>
              </a:defRPr>
            </a:pPr>
            <a:endParaRPr sz="1600" b="0" dirty="0"/>
          </a:p>
          <a:p>
            <a:pPr marL="285750" indent="-285750">
              <a:defRPr>
                <a:solidFill>
                  <a:srgbClr val="000000"/>
                </a:solidFill>
              </a:defRPr>
            </a:pPr>
            <a:r>
              <a:rPr dirty="0"/>
              <a:t>40 years ago in 1976 the first shelter for abused women was established in Oslo.</a:t>
            </a:r>
            <a:endParaRPr sz="1600" b="0" dirty="0"/>
          </a:p>
          <a:p>
            <a:pPr marL="285750" indent="-285750">
              <a:defRPr>
                <a:solidFill>
                  <a:srgbClr val="000000"/>
                </a:solidFill>
              </a:defRPr>
            </a:pPr>
            <a:endParaRPr sz="1600" b="0" dirty="0"/>
          </a:p>
          <a:p>
            <a:pPr marL="285750" indent="-285750">
              <a:defRPr>
                <a:solidFill>
                  <a:srgbClr val="000000"/>
                </a:solidFill>
              </a:defRPr>
            </a:pPr>
            <a:r>
              <a:rPr dirty="0"/>
              <a:t>30 years ago the first sexual assault </a:t>
            </a:r>
            <a:r>
              <a:rPr dirty="0" err="1"/>
              <a:t>sencet</a:t>
            </a:r>
            <a:r>
              <a:rPr dirty="0"/>
              <a:t> vas established in Oslo.</a:t>
            </a:r>
            <a:endParaRPr sz="1600" b="0" dirty="0"/>
          </a:p>
          <a:p>
            <a:pPr marL="285750" indent="-285750">
              <a:defRPr>
                <a:solidFill>
                  <a:srgbClr val="000000"/>
                </a:solidFill>
              </a:defRPr>
            </a:pPr>
            <a:endParaRPr sz="1600" b="0" dirty="0"/>
          </a:p>
          <a:p>
            <a:pPr marL="285750" indent="-285750">
              <a:defRPr>
                <a:solidFill>
                  <a:srgbClr val="000000"/>
                </a:solidFill>
              </a:defRPr>
            </a:pPr>
            <a:r>
              <a:rPr dirty="0"/>
              <a:t>20 years the authorities saw the need to establish a special focus on the abuse of the elderly.</a:t>
            </a:r>
            <a:endParaRPr sz="1600" b="0" dirty="0"/>
          </a:p>
          <a:p>
            <a:pPr marL="285750" indent="-285750">
              <a:defRPr>
                <a:solidFill>
                  <a:srgbClr val="000000"/>
                </a:solidFill>
              </a:defRPr>
            </a:pPr>
            <a:endParaRPr sz="1600" b="0" dirty="0"/>
          </a:p>
          <a:p>
            <a:pPr marL="285750" indent="-285750">
              <a:defRPr>
                <a:solidFill>
                  <a:srgbClr val="000000"/>
                </a:solidFill>
              </a:defRPr>
            </a:pPr>
            <a:r>
              <a:rPr dirty="0"/>
              <a:t>These issues are now considered a responsibility for society as a whole</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title"/>
          </p:nvPr>
        </p:nvSpPr>
        <p:spPr>
          <a:xfrm>
            <a:off x="457200" y="260649"/>
            <a:ext cx="8229600" cy="1169690"/>
          </a:xfrm>
          <a:prstGeom prst="rect">
            <a:avLst/>
          </a:prstGeom>
        </p:spPr>
        <p:txBody>
          <a:bodyPr/>
          <a:lstStyle>
            <a:lvl1pPr algn="ctr"/>
          </a:lstStyle>
          <a:p>
            <a:r>
              <a:rPr b="1" dirty="0" err="1" smtClean="0"/>
              <a:t>Psychoso</a:t>
            </a:r>
            <a:r>
              <a:rPr lang="nb-NO" b="1" dirty="0"/>
              <a:t>s</a:t>
            </a:r>
            <a:r>
              <a:rPr b="1" dirty="0" err="1" smtClean="0"/>
              <a:t>ial</a:t>
            </a:r>
            <a:r>
              <a:rPr b="1" dirty="0" smtClean="0"/>
              <a:t> </a:t>
            </a:r>
            <a:r>
              <a:rPr b="1" dirty="0"/>
              <a:t>follow up</a:t>
            </a:r>
          </a:p>
        </p:txBody>
      </p:sp>
      <p:sp>
        <p:nvSpPr>
          <p:cNvPr id="140" name="Shape 140"/>
          <p:cNvSpPr>
            <a:spLocks noGrp="1"/>
          </p:cNvSpPr>
          <p:nvPr>
            <p:ph type="body" idx="1"/>
          </p:nvPr>
        </p:nvSpPr>
        <p:spPr>
          <a:xfrm>
            <a:off x="251520" y="1052736"/>
            <a:ext cx="8640960" cy="5328592"/>
          </a:xfrm>
          <a:prstGeom prst="rect">
            <a:avLst/>
          </a:prstGeom>
        </p:spPr>
        <p:txBody>
          <a:bodyPr>
            <a:normAutofit/>
          </a:bodyPr>
          <a:lstStyle/>
          <a:p>
            <a:pPr marL="285750" indent="-285750">
              <a:defRPr sz="1800">
                <a:solidFill>
                  <a:srgbClr val="000000"/>
                </a:solidFill>
                <a:latin typeface="Times New Roman"/>
                <a:ea typeface="Times New Roman"/>
                <a:cs typeface="Times New Roman"/>
                <a:sym typeface="Times New Roman"/>
              </a:defRPr>
            </a:pPr>
            <a:r>
              <a:rPr dirty="0">
                <a:latin typeface="Helvetica" panose="020B0604020202020204" pitchFamily="34" charset="0"/>
                <a:cs typeface="Helvetica" panose="020B0604020202020204" pitchFamily="34" charset="0"/>
              </a:rPr>
              <a:t>It is important that we </a:t>
            </a:r>
            <a:r>
              <a:rPr i="1" dirty="0">
                <a:latin typeface="Helvetica" panose="020B0604020202020204" pitchFamily="34" charset="0"/>
                <a:cs typeface="Helvetica" panose="020B0604020202020204" pitchFamily="34" charset="0"/>
              </a:rPr>
              <a:t>actively </a:t>
            </a:r>
            <a:r>
              <a:rPr dirty="0">
                <a:latin typeface="Helvetica" panose="020B0604020202020204" pitchFamily="34" charset="0"/>
                <a:cs typeface="Helvetica" panose="020B0604020202020204" pitchFamily="34" charset="0"/>
              </a:rPr>
              <a:t>share knowledge about trauma with the </a:t>
            </a:r>
            <a:r>
              <a:rPr dirty="0" smtClean="0">
                <a:latin typeface="Helvetica" panose="020B0604020202020204" pitchFamily="34" charset="0"/>
                <a:cs typeface="Helvetica" panose="020B0604020202020204" pitchFamily="34" charset="0"/>
              </a:rPr>
              <a:t>victim</a:t>
            </a:r>
            <a:r>
              <a:rPr lang="nb-NO" dirty="0" smtClean="0">
                <a:latin typeface="Helvetica" panose="020B0604020202020204" pitchFamily="34" charset="0"/>
                <a:cs typeface="Helvetica" panose="020B0604020202020204" pitchFamily="34" charset="0"/>
              </a:rPr>
              <a:t> </a:t>
            </a:r>
            <a:r>
              <a:rPr dirty="0" smtClean="0">
                <a:latin typeface="Helvetica" panose="020B0604020202020204" pitchFamily="34" charset="0"/>
                <a:cs typeface="Helvetica" panose="020B0604020202020204" pitchFamily="34" charset="0"/>
              </a:rPr>
              <a:t>of </a:t>
            </a:r>
            <a:r>
              <a:rPr dirty="0">
                <a:latin typeface="Helvetica" panose="020B0604020202020204" pitchFamily="34" charset="0"/>
                <a:cs typeface="Helvetica" panose="020B0604020202020204" pitchFamily="34" charset="0"/>
              </a:rPr>
              <a:t>assault</a:t>
            </a:r>
            <a:endParaRPr b="0" dirty="0">
              <a:latin typeface="Helvetica" panose="020B0604020202020204" pitchFamily="34" charset="0"/>
              <a:cs typeface="Helvetica" panose="020B0604020202020204" pitchFamily="34" charset="0"/>
              <a:sym typeface="Helvetica"/>
            </a:endParaRPr>
          </a:p>
          <a:p>
            <a:pPr marL="285750" indent="-285750">
              <a:defRPr sz="1800">
                <a:solidFill>
                  <a:srgbClr val="000000"/>
                </a:solidFill>
                <a:latin typeface="Times New Roman"/>
                <a:ea typeface="Times New Roman"/>
                <a:cs typeface="Times New Roman"/>
                <a:sym typeface="Times New Roman"/>
              </a:defRPr>
            </a:pPr>
            <a:endParaRPr lang="nb-NO" dirty="0" smtClean="0">
              <a:latin typeface="Helvetica" panose="020B0604020202020204" pitchFamily="34" charset="0"/>
              <a:cs typeface="Helvetica" panose="020B0604020202020204" pitchFamily="34" charset="0"/>
            </a:endParaRPr>
          </a:p>
          <a:p>
            <a:pPr marL="285750" indent="-285750">
              <a:defRPr sz="1800">
                <a:solidFill>
                  <a:srgbClr val="000000"/>
                </a:solidFill>
                <a:latin typeface="Times New Roman"/>
                <a:ea typeface="Times New Roman"/>
                <a:cs typeface="Times New Roman"/>
                <a:sym typeface="Times New Roman"/>
              </a:defRPr>
            </a:pPr>
            <a:r>
              <a:rPr dirty="0" smtClean="0">
                <a:latin typeface="Helvetica" panose="020B0604020202020204" pitchFamily="34" charset="0"/>
                <a:cs typeface="Helvetica" panose="020B0604020202020204" pitchFamily="34" charset="0"/>
              </a:rPr>
              <a:t>Why</a:t>
            </a:r>
            <a:r>
              <a:rPr dirty="0">
                <a:latin typeface="Helvetica" panose="020B0604020202020204" pitchFamily="34" charset="0"/>
                <a:cs typeface="Helvetica" panose="020B0604020202020204" pitchFamily="34" charset="0"/>
              </a:rPr>
              <a:t>:</a:t>
            </a:r>
            <a:endParaRPr b="0" dirty="0">
              <a:latin typeface="Helvetica" panose="020B0604020202020204" pitchFamily="34" charset="0"/>
              <a:cs typeface="Helvetica" panose="020B0604020202020204" pitchFamily="34" charset="0"/>
              <a:sym typeface="Helvetica"/>
            </a:endParaRPr>
          </a:p>
          <a:p>
            <a:pPr marL="285750" indent="-285750">
              <a:defRPr sz="1800" b="0">
                <a:solidFill>
                  <a:srgbClr val="000000"/>
                </a:solidFill>
                <a:latin typeface="Times New Roman"/>
                <a:ea typeface="Times New Roman"/>
                <a:cs typeface="Times New Roman"/>
                <a:sym typeface="Times New Roman"/>
              </a:defRPr>
            </a:pPr>
            <a:r>
              <a:rPr dirty="0">
                <a:latin typeface="Helvetica" panose="020B0604020202020204" pitchFamily="34" charset="0"/>
                <a:cs typeface="Helvetica" panose="020B0604020202020204" pitchFamily="34" charset="0"/>
              </a:rPr>
              <a:t>Gives a sense of control</a:t>
            </a:r>
            <a:endParaRPr dirty="0">
              <a:latin typeface="Helvetica" panose="020B0604020202020204" pitchFamily="34" charset="0"/>
              <a:cs typeface="Helvetica" panose="020B0604020202020204" pitchFamily="34" charset="0"/>
              <a:sym typeface="Helvetica"/>
            </a:endParaRPr>
          </a:p>
          <a:p>
            <a:pPr marL="285750" indent="-285750">
              <a:defRPr sz="1800" b="0">
                <a:solidFill>
                  <a:srgbClr val="000000"/>
                </a:solidFill>
                <a:latin typeface="Times New Roman"/>
                <a:ea typeface="Times New Roman"/>
                <a:cs typeface="Times New Roman"/>
                <a:sym typeface="Times New Roman"/>
              </a:defRPr>
            </a:pPr>
            <a:r>
              <a:rPr dirty="0">
                <a:latin typeface="Helvetica" panose="020B0604020202020204" pitchFamily="34" charset="0"/>
                <a:cs typeface="Helvetica" panose="020B0604020202020204" pitchFamily="34" charset="0"/>
              </a:rPr>
              <a:t>Knowledge reduces anxiety and gives more predictability</a:t>
            </a:r>
            <a:endParaRPr dirty="0">
              <a:latin typeface="Helvetica" panose="020B0604020202020204" pitchFamily="34" charset="0"/>
              <a:cs typeface="Helvetica" panose="020B0604020202020204" pitchFamily="34" charset="0"/>
              <a:sym typeface="Helvetica"/>
            </a:endParaRPr>
          </a:p>
          <a:p>
            <a:pPr marL="285750" indent="-285750">
              <a:defRPr sz="1800" b="0">
                <a:solidFill>
                  <a:srgbClr val="000000"/>
                </a:solidFill>
                <a:latin typeface="Times New Roman"/>
                <a:ea typeface="Times New Roman"/>
                <a:cs typeface="Times New Roman"/>
                <a:sym typeface="Times New Roman"/>
              </a:defRPr>
            </a:pPr>
            <a:r>
              <a:rPr dirty="0">
                <a:latin typeface="Helvetica" panose="020B0604020202020204" pitchFamily="34" charset="0"/>
                <a:cs typeface="Helvetica" panose="020B0604020202020204" pitchFamily="34" charset="0"/>
              </a:rPr>
              <a:t>Strengthens the victim’s ability to expect the unexpected – protection</a:t>
            </a:r>
            <a:endParaRPr dirty="0">
              <a:latin typeface="Helvetica" panose="020B0604020202020204" pitchFamily="34" charset="0"/>
              <a:cs typeface="Helvetica" panose="020B0604020202020204" pitchFamily="34" charset="0"/>
              <a:sym typeface="Helvetica"/>
            </a:endParaRPr>
          </a:p>
          <a:p>
            <a:pPr marL="285750" indent="-285750">
              <a:defRPr sz="1800" b="0">
                <a:solidFill>
                  <a:srgbClr val="000000"/>
                </a:solidFill>
                <a:latin typeface="Times New Roman"/>
                <a:ea typeface="Times New Roman"/>
                <a:cs typeface="Times New Roman"/>
                <a:sym typeface="Times New Roman"/>
              </a:defRPr>
            </a:pPr>
            <a:r>
              <a:rPr dirty="0">
                <a:latin typeface="Helvetica" panose="020B0604020202020204" pitchFamily="34" charset="0"/>
                <a:cs typeface="Helvetica" panose="020B0604020202020204" pitchFamily="34" charset="0"/>
              </a:rPr>
              <a:t>Prevents chronic disorders</a:t>
            </a:r>
            <a:endParaRPr dirty="0">
              <a:latin typeface="Helvetica" panose="020B0604020202020204" pitchFamily="34" charset="0"/>
              <a:cs typeface="Helvetica" panose="020B0604020202020204" pitchFamily="34" charset="0"/>
              <a:sym typeface="Helvetica"/>
            </a:endParaRPr>
          </a:p>
          <a:p>
            <a:pPr marL="285750" indent="-285750">
              <a:defRPr sz="1800">
                <a:solidFill>
                  <a:srgbClr val="000000"/>
                </a:solidFill>
                <a:latin typeface="Times New Roman"/>
                <a:ea typeface="Times New Roman"/>
                <a:cs typeface="Times New Roman"/>
                <a:sym typeface="Times New Roman"/>
              </a:defRPr>
            </a:pPr>
            <a:endParaRPr dirty="0">
              <a:latin typeface="Helvetica" panose="020B0604020202020204" pitchFamily="34" charset="0"/>
              <a:cs typeface="Helvetica" panose="020B0604020202020204" pitchFamily="34" charset="0"/>
              <a:sym typeface="Helvetica"/>
            </a:endParaRPr>
          </a:p>
          <a:p>
            <a:pPr marL="285750" indent="-285750">
              <a:defRPr>
                <a:solidFill>
                  <a:srgbClr val="000000"/>
                </a:solidFill>
                <a:latin typeface="Times New Roman"/>
                <a:ea typeface="Times New Roman"/>
                <a:cs typeface="Times New Roman"/>
                <a:sym typeface="Times New Roman"/>
              </a:defRPr>
            </a:pPr>
            <a:r>
              <a:rPr dirty="0">
                <a:latin typeface="Helvetica" panose="020B0604020202020204" pitchFamily="34" charset="0"/>
                <a:cs typeface="Helvetica" panose="020B0604020202020204" pitchFamily="34" charset="0"/>
              </a:rPr>
              <a:t>How:</a:t>
            </a:r>
            <a:endParaRPr b="0" dirty="0">
              <a:latin typeface="Helvetica" panose="020B0604020202020204" pitchFamily="34" charset="0"/>
              <a:cs typeface="Helvetica" panose="020B0604020202020204" pitchFamily="34" charset="0"/>
              <a:sym typeface="Helvetica"/>
            </a:endParaRPr>
          </a:p>
          <a:p>
            <a:pPr marL="285750" indent="-285750">
              <a:defRPr sz="1800" b="0">
                <a:solidFill>
                  <a:srgbClr val="000000"/>
                </a:solidFill>
                <a:latin typeface="Times New Roman"/>
                <a:ea typeface="Times New Roman"/>
                <a:cs typeface="Times New Roman"/>
                <a:sym typeface="Times New Roman"/>
              </a:defRPr>
            </a:pPr>
            <a:r>
              <a:rPr dirty="0">
                <a:latin typeface="Helvetica" panose="020B0604020202020204" pitchFamily="34" charset="0"/>
                <a:cs typeface="Helvetica" panose="020B0604020202020204" pitchFamily="34" charset="0"/>
              </a:rPr>
              <a:t>By </a:t>
            </a:r>
            <a:r>
              <a:rPr dirty="0" err="1" smtClean="0">
                <a:latin typeface="Helvetica" panose="020B0604020202020204" pitchFamily="34" charset="0"/>
                <a:cs typeface="Helvetica" panose="020B0604020202020204" pitchFamily="34" charset="0"/>
              </a:rPr>
              <a:t>normalising</a:t>
            </a:r>
            <a:r>
              <a:rPr dirty="0" smtClean="0">
                <a:latin typeface="Helvetica" panose="020B0604020202020204" pitchFamily="34" charset="0"/>
                <a:cs typeface="Helvetica" panose="020B0604020202020204" pitchFamily="34" charset="0"/>
              </a:rPr>
              <a:t> </a:t>
            </a:r>
            <a:r>
              <a:rPr dirty="0">
                <a:latin typeface="Helvetica" panose="020B0604020202020204" pitchFamily="34" charset="0"/>
                <a:cs typeface="Helvetica" panose="020B0604020202020204" pitchFamily="34" charset="0"/>
              </a:rPr>
              <a:t>and </a:t>
            </a:r>
            <a:r>
              <a:rPr dirty="0" err="1">
                <a:latin typeface="Helvetica" panose="020B0604020202020204" pitchFamily="34" charset="0"/>
                <a:cs typeface="Helvetica" panose="020B0604020202020204" pitchFamily="34" charset="0"/>
              </a:rPr>
              <a:t>generalising</a:t>
            </a:r>
            <a:endParaRPr dirty="0">
              <a:latin typeface="Helvetica" panose="020B0604020202020204" pitchFamily="34" charset="0"/>
              <a:cs typeface="Helvetica" panose="020B0604020202020204" pitchFamily="34" charset="0"/>
              <a:sym typeface="Helvetica"/>
            </a:endParaRPr>
          </a:p>
          <a:p>
            <a:pPr marL="285750" indent="-285750">
              <a:defRPr sz="1800" b="0">
                <a:solidFill>
                  <a:srgbClr val="000000"/>
                </a:solidFill>
                <a:latin typeface="Times New Roman"/>
                <a:ea typeface="Times New Roman"/>
                <a:cs typeface="Times New Roman"/>
                <a:sym typeface="Times New Roman"/>
              </a:defRPr>
            </a:pPr>
            <a:r>
              <a:rPr dirty="0">
                <a:latin typeface="Helvetica" panose="020B0604020202020204" pitchFamily="34" charset="0"/>
                <a:cs typeface="Helvetica" panose="020B0604020202020204" pitchFamily="34" charset="0"/>
              </a:rPr>
              <a:t>By </a:t>
            </a:r>
            <a:r>
              <a:rPr dirty="0" err="1">
                <a:latin typeface="Helvetica" panose="020B0604020202020204" pitchFamily="34" charset="0"/>
                <a:cs typeface="Helvetica" panose="020B0604020202020204" pitchFamily="34" charset="0"/>
              </a:rPr>
              <a:t>recognising</a:t>
            </a:r>
            <a:r>
              <a:rPr dirty="0">
                <a:latin typeface="Helvetica" panose="020B0604020202020204" pitchFamily="34" charset="0"/>
                <a:cs typeface="Helvetica" panose="020B0604020202020204" pitchFamily="34" charset="0"/>
              </a:rPr>
              <a:t> and confirming the unique</a:t>
            </a:r>
            <a:endParaRPr dirty="0">
              <a:latin typeface="Helvetica" panose="020B0604020202020204" pitchFamily="34" charset="0"/>
              <a:cs typeface="Helvetica" panose="020B0604020202020204" pitchFamily="34" charset="0"/>
              <a:sym typeface="Helvetica"/>
            </a:endParaRPr>
          </a:p>
          <a:p>
            <a:pPr marL="285750" indent="-285750">
              <a:defRPr sz="1800" b="0">
                <a:solidFill>
                  <a:srgbClr val="000000"/>
                </a:solidFill>
                <a:latin typeface="Times New Roman"/>
                <a:ea typeface="Times New Roman"/>
                <a:cs typeface="Times New Roman"/>
                <a:sym typeface="Times New Roman"/>
              </a:defRPr>
            </a:pPr>
            <a:r>
              <a:rPr dirty="0">
                <a:latin typeface="Helvetica" panose="020B0604020202020204" pitchFamily="34" charset="0"/>
                <a:cs typeface="Helvetica" panose="020B0604020202020204" pitchFamily="34" charset="0"/>
              </a:rPr>
              <a:t>By actively using clinical </a:t>
            </a:r>
            <a:r>
              <a:rPr dirty="0" err="1">
                <a:latin typeface="Helvetica" panose="020B0604020202020204" pitchFamily="34" charset="0"/>
                <a:cs typeface="Helvetica" panose="020B0604020202020204" pitchFamily="34" charset="0"/>
              </a:rPr>
              <a:t>judgement</a:t>
            </a:r>
            <a:r>
              <a:rPr dirty="0">
                <a:latin typeface="Helvetica" panose="020B0604020202020204" pitchFamily="34" charset="0"/>
                <a:cs typeface="Helvetica" panose="020B0604020202020204" pitchFamily="34" charset="0"/>
              </a:rPr>
              <a:t> – understand what is needed to reach the victim of assault</a:t>
            </a:r>
            <a:endParaRPr dirty="0">
              <a:latin typeface="Helvetica" panose="020B0604020202020204" pitchFamily="34" charset="0"/>
              <a:cs typeface="Helvetica" panose="020B0604020202020204" pitchFamily="34" charset="0"/>
              <a:sym typeface="Helvetica"/>
            </a:endParaRPr>
          </a:p>
          <a:p>
            <a:pPr marL="285750" indent="-285750">
              <a:defRPr sz="1800">
                <a:solidFill>
                  <a:srgbClr val="000000"/>
                </a:solidFill>
                <a:latin typeface="Times New Roman"/>
                <a:ea typeface="Times New Roman"/>
                <a:cs typeface="Times New Roman"/>
                <a:sym typeface="Times New Roman"/>
              </a:defRPr>
            </a:pPr>
            <a:endParaRPr dirty="0">
              <a:latin typeface="Helvetica" panose="020B0604020202020204" pitchFamily="34" charset="0"/>
              <a:cs typeface="Helvetica" panose="020B0604020202020204" pitchFamily="34" charset="0"/>
              <a:sym typeface="Helvetica"/>
            </a:endParaRPr>
          </a:p>
          <a:p>
            <a:pPr marL="285750" indent="-285750">
              <a:defRPr sz="1800">
                <a:solidFill>
                  <a:srgbClr val="000000"/>
                </a:solidFill>
                <a:latin typeface="Times New Roman"/>
                <a:ea typeface="Times New Roman"/>
                <a:cs typeface="Times New Roman"/>
                <a:sym typeface="Times New Roman"/>
              </a:defRPr>
            </a:pPr>
            <a:r>
              <a:rPr dirty="0">
                <a:latin typeface="Helvetica" panose="020B0604020202020204" pitchFamily="34" charset="0"/>
                <a:cs typeface="Helvetica" panose="020B0604020202020204" pitchFamily="34" charset="0"/>
              </a:rPr>
              <a:t>Knowledge about reactions to trauma quality assures the </a:t>
            </a:r>
            <a:r>
              <a:rPr dirty="0" err="1">
                <a:latin typeface="Helvetica" panose="020B0604020202020204" pitchFamily="34" charset="0"/>
                <a:cs typeface="Helvetica" panose="020B0604020202020204" pitchFamily="34" charset="0"/>
              </a:rPr>
              <a:t>programme</a:t>
            </a:r>
            <a:r>
              <a:rPr dirty="0">
                <a:latin typeface="Helvetica" panose="020B0604020202020204" pitchFamily="34" charset="0"/>
                <a:cs typeface="Helvetica" panose="020B0604020202020204" pitchFamily="34" charset="0"/>
              </a:rPr>
              <a:t> for the victim of abuse</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title"/>
          </p:nvPr>
        </p:nvSpPr>
        <p:spPr>
          <a:xfrm>
            <a:off x="457200" y="561975"/>
            <a:ext cx="8229600" cy="868363"/>
          </a:xfrm>
          <a:prstGeom prst="rect">
            <a:avLst/>
          </a:prstGeom>
        </p:spPr>
        <p:txBody>
          <a:bodyPr/>
          <a:lstStyle>
            <a:lvl1pPr algn="ctr"/>
          </a:lstStyle>
          <a:p>
            <a:r>
              <a:rPr b="1" dirty="0" err="1" smtClean="0"/>
              <a:t>Psychoso</a:t>
            </a:r>
            <a:r>
              <a:rPr lang="nb-NO" b="1" dirty="0" smtClean="0"/>
              <a:t>s</a:t>
            </a:r>
            <a:r>
              <a:rPr b="1" dirty="0" err="1" smtClean="0"/>
              <a:t>ial</a:t>
            </a:r>
            <a:r>
              <a:rPr b="1" dirty="0" smtClean="0"/>
              <a:t> </a:t>
            </a:r>
            <a:r>
              <a:rPr b="1" dirty="0"/>
              <a:t>follow up</a:t>
            </a:r>
          </a:p>
        </p:txBody>
      </p:sp>
      <p:sp>
        <p:nvSpPr>
          <p:cNvPr id="143" name="Shape 143"/>
          <p:cNvSpPr>
            <a:spLocks noGrp="1"/>
          </p:cNvSpPr>
          <p:nvPr>
            <p:ph type="body" idx="1"/>
          </p:nvPr>
        </p:nvSpPr>
        <p:spPr>
          <a:xfrm>
            <a:off x="457200" y="1624012"/>
            <a:ext cx="8229600" cy="4414839"/>
          </a:xfrm>
          <a:prstGeom prst="rect">
            <a:avLst/>
          </a:prstGeom>
        </p:spPr>
        <p:txBody>
          <a:bodyPr>
            <a:normAutofit fontScale="92500"/>
          </a:bodyPr>
          <a:lstStyle/>
          <a:p>
            <a:pPr marL="285750" indent="-285750">
              <a:defRPr sz="2400">
                <a:solidFill>
                  <a:srgbClr val="000000"/>
                </a:solidFill>
                <a:latin typeface="Times New Roman"/>
                <a:ea typeface="Times New Roman"/>
                <a:cs typeface="Times New Roman"/>
                <a:sym typeface="Times New Roman"/>
              </a:defRPr>
            </a:pPr>
            <a:r>
              <a:rPr dirty="0">
                <a:latin typeface="Helvetica" panose="020B0604020202020204" pitchFamily="34" charset="0"/>
                <a:cs typeface="Helvetica" panose="020B0604020202020204" pitchFamily="34" charset="0"/>
              </a:rPr>
              <a:t>Overview of follow-up topics:</a:t>
            </a:r>
            <a:endParaRPr sz="1600" b="0" dirty="0">
              <a:latin typeface="Helvetica" panose="020B0604020202020204" pitchFamily="34" charset="0"/>
              <a:cs typeface="Helvetica" panose="020B0604020202020204" pitchFamily="34" charset="0"/>
              <a:sym typeface="Helvetica"/>
            </a:endParaRPr>
          </a:p>
          <a:p>
            <a:pPr marL="285750" indent="-285750">
              <a:defRPr sz="2400">
                <a:solidFill>
                  <a:srgbClr val="000000"/>
                </a:solidFill>
                <a:latin typeface="Times New Roman"/>
                <a:ea typeface="Times New Roman"/>
                <a:cs typeface="Times New Roman"/>
                <a:sym typeface="Times New Roman"/>
              </a:defRPr>
            </a:pPr>
            <a:endParaRPr sz="1600" b="0" dirty="0">
              <a:latin typeface="Helvetica" panose="020B0604020202020204" pitchFamily="34" charset="0"/>
              <a:cs typeface="Helvetica" panose="020B0604020202020204" pitchFamily="34" charset="0"/>
              <a:sym typeface="Helvetica"/>
            </a:endParaRPr>
          </a:p>
          <a:p>
            <a:pPr marL="285750" indent="-285750">
              <a:defRPr sz="2400">
                <a:solidFill>
                  <a:srgbClr val="000000"/>
                </a:solidFill>
                <a:latin typeface="Times New Roman"/>
                <a:ea typeface="Times New Roman"/>
                <a:cs typeface="Times New Roman"/>
                <a:sym typeface="Times New Roman"/>
              </a:defRPr>
            </a:pPr>
            <a:r>
              <a:rPr dirty="0">
                <a:latin typeface="Helvetica" panose="020B0604020202020204" pitchFamily="34" charset="0"/>
                <a:cs typeface="Helvetica" panose="020B0604020202020204" pitchFamily="34" charset="0"/>
              </a:rPr>
              <a:t>Anxiety					</a:t>
            </a:r>
            <a:r>
              <a:rPr dirty="0"/>
              <a:t>			</a:t>
            </a:r>
            <a:r>
              <a:rPr dirty="0">
                <a:latin typeface="Helvetica" panose="020B0604020202020204" pitchFamily="34" charset="0"/>
                <a:cs typeface="Helvetica" panose="020B0604020202020204" pitchFamily="34" charset="0"/>
              </a:rPr>
              <a:t>The abuser</a:t>
            </a:r>
            <a:endParaRPr sz="1600" b="0" dirty="0">
              <a:latin typeface="Helvetica" panose="020B0604020202020204" pitchFamily="34" charset="0"/>
              <a:cs typeface="Helvetica" panose="020B0604020202020204" pitchFamily="34" charset="0"/>
              <a:sym typeface="Helvetica"/>
            </a:endParaRPr>
          </a:p>
          <a:p>
            <a:pPr marL="285750" indent="-285750">
              <a:defRPr sz="2400">
                <a:solidFill>
                  <a:srgbClr val="000000"/>
                </a:solidFill>
                <a:latin typeface="Times New Roman"/>
                <a:ea typeface="Times New Roman"/>
                <a:cs typeface="Times New Roman"/>
                <a:sym typeface="Times New Roman"/>
              </a:defRPr>
            </a:pPr>
            <a:endParaRPr sz="1600" b="0" dirty="0">
              <a:latin typeface="Helvetica" panose="020B0604020202020204" pitchFamily="34" charset="0"/>
              <a:cs typeface="Helvetica" panose="020B0604020202020204" pitchFamily="34" charset="0"/>
              <a:sym typeface="Helvetica"/>
            </a:endParaRPr>
          </a:p>
          <a:p>
            <a:pPr marL="285750" indent="-285750">
              <a:defRPr sz="2400">
                <a:solidFill>
                  <a:srgbClr val="000000"/>
                </a:solidFill>
                <a:latin typeface="Times New Roman"/>
                <a:ea typeface="Times New Roman"/>
                <a:cs typeface="Times New Roman"/>
                <a:sym typeface="Times New Roman"/>
              </a:defRPr>
            </a:pPr>
            <a:r>
              <a:rPr dirty="0">
                <a:latin typeface="Helvetica" panose="020B0604020202020204" pitchFamily="34" charset="0"/>
                <a:cs typeface="Helvetica" panose="020B0604020202020204" pitchFamily="34" charset="0"/>
              </a:rPr>
              <a:t>Safety									Reporting to the police</a:t>
            </a:r>
            <a:endParaRPr sz="1600" b="0" dirty="0">
              <a:latin typeface="Helvetica" panose="020B0604020202020204" pitchFamily="34" charset="0"/>
              <a:cs typeface="Helvetica" panose="020B0604020202020204" pitchFamily="34" charset="0"/>
              <a:sym typeface="Helvetica"/>
            </a:endParaRPr>
          </a:p>
          <a:p>
            <a:pPr marL="285750" indent="-285750">
              <a:defRPr sz="2400">
                <a:solidFill>
                  <a:srgbClr val="000000"/>
                </a:solidFill>
                <a:latin typeface="Times New Roman"/>
                <a:ea typeface="Times New Roman"/>
                <a:cs typeface="Times New Roman"/>
                <a:sym typeface="Times New Roman"/>
              </a:defRPr>
            </a:pPr>
            <a:endParaRPr sz="1600" b="0" dirty="0">
              <a:latin typeface="Helvetica" panose="020B0604020202020204" pitchFamily="34" charset="0"/>
              <a:cs typeface="Helvetica" panose="020B0604020202020204" pitchFamily="34" charset="0"/>
              <a:sym typeface="Helvetica"/>
            </a:endParaRPr>
          </a:p>
          <a:p>
            <a:pPr marL="285750" indent="-285750">
              <a:defRPr sz="2400">
                <a:solidFill>
                  <a:srgbClr val="000000"/>
                </a:solidFill>
                <a:latin typeface="Times New Roman"/>
                <a:ea typeface="Times New Roman"/>
                <a:cs typeface="Times New Roman"/>
                <a:sym typeface="Times New Roman"/>
              </a:defRPr>
            </a:pPr>
            <a:r>
              <a:rPr dirty="0">
                <a:latin typeface="Helvetica" panose="020B0604020202020204" pitchFamily="34" charset="0"/>
                <a:cs typeface="Helvetica" panose="020B0604020202020204" pitchFamily="34" charset="0"/>
              </a:rPr>
              <a:t>Mastering day-to-day life			Post-traumatic reactions</a:t>
            </a:r>
            <a:endParaRPr sz="1600" b="0" dirty="0">
              <a:latin typeface="Helvetica" panose="020B0604020202020204" pitchFamily="34" charset="0"/>
              <a:cs typeface="Helvetica" panose="020B0604020202020204" pitchFamily="34" charset="0"/>
              <a:sym typeface="Helvetica"/>
            </a:endParaRPr>
          </a:p>
          <a:p>
            <a:pPr marL="285750" indent="-285750">
              <a:defRPr sz="2400">
                <a:solidFill>
                  <a:srgbClr val="000000"/>
                </a:solidFill>
                <a:latin typeface="Times New Roman"/>
                <a:ea typeface="Times New Roman"/>
                <a:cs typeface="Times New Roman"/>
                <a:sym typeface="Times New Roman"/>
              </a:defRPr>
            </a:pPr>
            <a:endParaRPr sz="1600" b="0" dirty="0">
              <a:latin typeface="Helvetica" panose="020B0604020202020204" pitchFamily="34" charset="0"/>
              <a:cs typeface="Helvetica" panose="020B0604020202020204" pitchFamily="34" charset="0"/>
              <a:sym typeface="Helvetica"/>
            </a:endParaRPr>
          </a:p>
          <a:p>
            <a:pPr marL="285750" indent="-285750">
              <a:defRPr sz="2400">
                <a:solidFill>
                  <a:srgbClr val="000000"/>
                </a:solidFill>
                <a:latin typeface="Times New Roman"/>
                <a:ea typeface="Times New Roman"/>
                <a:cs typeface="Times New Roman"/>
                <a:sym typeface="Times New Roman"/>
              </a:defRPr>
            </a:pPr>
            <a:r>
              <a:rPr dirty="0">
                <a:latin typeface="Helvetica" panose="020B0604020202020204" pitchFamily="34" charset="0"/>
                <a:cs typeface="Helvetica" panose="020B0604020202020204" pitchFamily="34" charset="0"/>
              </a:rPr>
              <a:t>Guilt and responsibility				Feeling of shame</a:t>
            </a:r>
            <a:endParaRPr sz="1600" b="0" dirty="0">
              <a:latin typeface="Helvetica" panose="020B0604020202020204" pitchFamily="34" charset="0"/>
              <a:cs typeface="Helvetica" panose="020B0604020202020204" pitchFamily="34" charset="0"/>
              <a:sym typeface="Helvetica"/>
            </a:endParaRPr>
          </a:p>
          <a:p>
            <a:pPr marL="285750" indent="-285750">
              <a:defRPr sz="2400">
                <a:solidFill>
                  <a:srgbClr val="000000"/>
                </a:solidFill>
                <a:latin typeface="Times New Roman"/>
                <a:ea typeface="Times New Roman"/>
                <a:cs typeface="Times New Roman"/>
                <a:sym typeface="Times New Roman"/>
              </a:defRPr>
            </a:pPr>
            <a:endParaRPr sz="1600" b="0" dirty="0">
              <a:latin typeface="Helvetica" panose="020B0604020202020204" pitchFamily="34" charset="0"/>
              <a:cs typeface="Helvetica" panose="020B0604020202020204" pitchFamily="34" charset="0"/>
              <a:sym typeface="Helvetica"/>
            </a:endParaRPr>
          </a:p>
          <a:p>
            <a:pPr marL="285750" indent="-285750">
              <a:defRPr sz="2400">
                <a:solidFill>
                  <a:srgbClr val="000000"/>
                </a:solidFill>
                <a:latin typeface="Times New Roman"/>
                <a:ea typeface="Times New Roman"/>
                <a:cs typeface="Times New Roman"/>
                <a:sym typeface="Times New Roman"/>
              </a:defRPr>
            </a:pPr>
            <a:r>
              <a:rPr dirty="0">
                <a:latin typeface="Helvetica" panose="020B0604020202020204" pitchFamily="34" charset="0"/>
                <a:cs typeface="Helvetica" panose="020B0604020202020204" pitchFamily="34" charset="0"/>
              </a:rPr>
              <a:t>Withdrawal and isolation			Intrusive images </a:t>
            </a:r>
            <a:endParaRPr sz="1600" b="0" dirty="0">
              <a:latin typeface="Helvetica" panose="020B0604020202020204" pitchFamily="34" charset="0"/>
              <a:cs typeface="Helvetica" panose="020B0604020202020204" pitchFamily="34" charset="0"/>
              <a:sym typeface="Helvetica"/>
            </a:endParaRPr>
          </a:p>
          <a:p>
            <a:pPr marL="285750" indent="-285750">
              <a:defRPr sz="2400">
                <a:solidFill>
                  <a:srgbClr val="000000"/>
                </a:solidFill>
                <a:latin typeface="Times New Roman"/>
                <a:ea typeface="Times New Roman"/>
                <a:cs typeface="Times New Roman"/>
                <a:sym typeface="Times New Roman"/>
              </a:defRPr>
            </a:pPr>
            <a:endParaRPr sz="1600" b="0" dirty="0">
              <a:latin typeface="Helvetica" panose="020B0604020202020204" pitchFamily="34" charset="0"/>
              <a:cs typeface="Helvetica" panose="020B0604020202020204" pitchFamily="34" charset="0"/>
              <a:sym typeface="Helvetica"/>
            </a:endParaRPr>
          </a:p>
          <a:p>
            <a:pPr marL="285750" indent="-285750">
              <a:defRPr sz="2400">
                <a:solidFill>
                  <a:srgbClr val="000000"/>
                </a:solidFill>
                <a:latin typeface="Times New Roman"/>
                <a:ea typeface="Times New Roman"/>
                <a:cs typeface="Times New Roman"/>
                <a:sym typeface="Times New Roman"/>
              </a:defRPr>
            </a:pPr>
            <a:r>
              <a:rPr dirty="0">
                <a:latin typeface="Helvetica" panose="020B0604020202020204" pitchFamily="34" charset="0"/>
                <a:cs typeface="Helvetica" panose="020B0604020202020204" pitchFamily="34" charset="0"/>
              </a:rPr>
              <a:t>Concentration problems			</a:t>
            </a:r>
            <a:r>
              <a:rPr dirty="0" smtClean="0">
                <a:latin typeface="Helvetica" panose="020B0604020202020204" pitchFamily="34" charset="0"/>
                <a:cs typeface="Helvetica" panose="020B0604020202020204" pitchFamily="34" charset="0"/>
              </a:rPr>
              <a:t>Relationships</a:t>
            </a:r>
            <a:endParaRPr sz="1600" b="0" dirty="0">
              <a:latin typeface="Helvetica" panose="020B0604020202020204" pitchFamily="34" charset="0"/>
              <a:cs typeface="Helvetica" panose="020B0604020202020204" pitchFamily="34" charset="0"/>
              <a:sym typeface="Helvetica"/>
            </a:endParaRPr>
          </a:p>
          <a:p>
            <a:pPr marL="285750" indent="-285750">
              <a:defRPr sz="2400">
                <a:solidFill>
                  <a:srgbClr val="000000"/>
                </a:solidFill>
                <a:latin typeface="Times New Roman"/>
                <a:ea typeface="Times New Roman"/>
                <a:cs typeface="Times New Roman"/>
                <a:sym typeface="Times New Roman"/>
              </a:defRPr>
            </a:pPr>
            <a:endParaRPr sz="1600" b="0" dirty="0">
              <a:latin typeface="Helvetica" panose="020B0604020202020204" pitchFamily="34" charset="0"/>
              <a:cs typeface="Helvetica" panose="020B0604020202020204" pitchFamily="34" charset="0"/>
              <a:sym typeface="Helvetica"/>
            </a:endParaRPr>
          </a:p>
          <a:p>
            <a:pPr marL="285750" indent="-285750">
              <a:defRPr sz="2400">
                <a:solidFill>
                  <a:srgbClr val="000000"/>
                </a:solidFill>
                <a:latin typeface="Times New Roman"/>
                <a:ea typeface="Times New Roman"/>
                <a:cs typeface="Times New Roman"/>
                <a:sym typeface="Times New Roman"/>
              </a:defRPr>
            </a:pPr>
            <a:r>
              <a:rPr dirty="0">
                <a:latin typeface="Helvetica" panose="020B0604020202020204" pitchFamily="34" charset="0"/>
                <a:cs typeface="Helvetica" panose="020B0604020202020204" pitchFamily="34" charset="0"/>
              </a:rPr>
              <a:t>Sexuality								Existential issue</a:t>
            </a:r>
            <a:r>
              <a:rPr dirty="0"/>
              <a:t>s</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p:nvPr>
        </p:nvSpPr>
        <p:spPr>
          <a:xfrm>
            <a:off x="457200" y="561975"/>
            <a:ext cx="8229600" cy="868363"/>
          </a:xfrm>
          <a:prstGeom prst="rect">
            <a:avLst/>
          </a:prstGeom>
        </p:spPr>
        <p:txBody>
          <a:bodyPr/>
          <a:lstStyle>
            <a:lvl1pPr algn="ctr"/>
          </a:lstStyle>
          <a:p>
            <a:r>
              <a:rPr b="1" dirty="0" err="1"/>
              <a:t>Psychososial</a:t>
            </a:r>
            <a:r>
              <a:rPr b="1" dirty="0"/>
              <a:t> follow up</a:t>
            </a:r>
          </a:p>
        </p:txBody>
      </p:sp>
      <p:sp>
        <p:nvSpPr>
          <p:cNvPr id="146" name="Shape 146"/>
          <p:cNvSpPr>
            <a:spLocks noGrp="1"/>
          </p:cNvSpPr>
          <p:nvPr>
            <p:ph type="body" idx="1"/>
          </p:nvPr>
        </p:nvSpPr>
        <p:spPr>
          <a:xfrm>
            <a:off x="457200" y="1624012"/>
            <a:ext cx="8229600" cy="4414839"/>
          </a:xfrm>
          <a:prstGeom prst="rect">
            <a:avLst/>
          </a:prstGeom>
        </p:spPr>
        <p:txBody>
          <a:bodyPr/>
          <a:lstStyle/>
          <a:p>
            <a:pPr marL="285750" indent="-285750">
              <a:defRPr sz="2800">
                <a:solidFill>
                  <a:srgbClr val="000000"/>
                </a:solidFill>
                <a:latin typeface="Times New Roman"/>
                <a:ea typeface="Times New Roman"/>
                <a:cs typeface="Times New Roman"/>
                <a:sym typeface="Times New Roman"/>
              </a:defRPr>
            </a:pPr>
            <a:endParaRPr dirty="0"/>
          </a:p>
          <a:p>
            <a:pPr marL="285750" indent="-285750">
              <a:defRPr sz="2800">
                <a:solidFill>
                  <a:srgbClr val="000000"/>
                </a:solidFill>
                <a:latin typeface="Times New Roman"/>
                <a:ea typeface="Times New Roman"/>
                <a:cs typeface="Times New Roman"/>
                <a:sym typeface="Times New Roman"/>
              </a:defRPr>
            </a:pPr>
            <a:endParaRPr dirty="0"/>
          </a:p>
          <a:p>
            <a:pPr marL="285750" indent="-285750" algn="ctr">
              <a:defRPr sz="2800">
                <a:solidFill>
                  <a:srgbClr val="000000"/>
                </a:solidFill>
                <a:latin typeface="Times New Roman"/>
                <a:ea typeface="Times New Roman"/>
                <a:cs typeface="Times New Roman"/>
                <a:sym typeface="Times New Roman"/>
              </a:defRPr>
            </a:pPr>
            <a:r>
              <a:rPr dirty="0">
                <a:latin typeface="Helvetica" panose="020B0604020202020204" pitchFamily="34" charset="0"/>
                <a:cs typeface="Helvetica" panose="020B0604020202020204" pitchFamily="34" charset="0"/>
              </a:rPr>
              <a:t>Anxiety</a:t>
            </a:r>
          </a:p>
          <a:p>
            <a:pPr marL="285750" indent="-285750" algn="ctr">
              <a:defRPr sz="2800">
                <a:solidFill>
                  <a:srgbClr val="000000"/>
                </a:solidFill>
                <a:latin typeface="Times New Roman"/>
                <a:ea typeface="Times New Roman"/>
                <a:cs typeface="Times New Roman"/>
                <a:sym typeface="Times New Roman"/>
              </a:defRPr>
            </a:pPr>
            <a:endParaRPr dirty="0">
              <a:latin typeface="Helvetica" panose="020B0604020202020204" pitchFamily="34" charset="0"/>
              <a:cs typeface="Helvetica" panose="020B0604020202020204" pitchFamily="34" charset="0"/>
            </a:endParaRPr>
          </a:p>
          <a:p>
            <a:pPr marL="285750" indent="-285750" algn="ctr">
              <a:defRPr sz="2800">
                <a:solidFill>
                  <a:srgbClr val="000000"/>
                </a:solidFill>
                <a:latin typeface="Times New Roman"/>
                <a:ea typeface="Times New Roman"/>
                <a:cs typeface="Times New Roman"/>
                <a:sym typeface="Times New Roman"/>
              </a:defRPr>
            </a:pPr>
            <a:endParaRPr dirty="0">
              <a:latin typeface="Helvetica" panose="020B0604020202020204" pitchFamily="34" charset="0"/>
              <a:cs typeface="Helvetica" panose="020B0604020202020204" pitchFamily="34" charset="0"/>
            </a:endParaRPr>
          </a:p>
          <a:p>
            <a:pPr marL="285750" indent="-285750" algn="ctr">
              <a:defRPr sz="2800">
                <a:solidFill>
                  <a:srgbClr val="000000"/>
                </a:solidFill>
                <a:latin typeface="Times New Roman"/>
                <a:ea typeface="Times New Roman"/>
                <a:cs typeface="Times New Roman"/>
                <a:sym typeface="Times New Roman"/>
              </a:defRPr>
            </a:pPr>
            <a:endParaRPr dirty="0">
              <a:latin typeface="Helvetica" panose="020B0604020202020204" pitchFamily="34" charset="0"/>
              <a:cs typeface="Helvetica" panose="020B0604020202020204" pitchFamily="34" charset="0"/>
            </a:endParaRPr>
          </a:p>
          <a:p>
            <a:pPr marL="285750" indent="-285750" algn="ctr">
              <a:defRPr sz="2800">
                <a:solidFill>
                  <a:srgbClr val="000000"/>
                </a:solidFill>
                <a:latin typeface="Times New Roman"/>
                <a:ea typeface="Times New Roman"/>
                <a:cs typeface="Times New Roman"/>
                <a:sym typeface="Times New Roman"/>
              </a:defRPr>
            </a:pPr>
            <a:r>
              <a:rPr lang="nb-NO" dirty="0" smtClean="0">
                <a:latin typeface="Helvetica" panose="020B0604020202020204" pitchFamily="34" charset="0"/>
                <a:cs typeface="Helvetica" panose="020B0604020202020204" pitchFamily="34" charset="0"/>
              </a:rPr>
              <a:t>"</a:t>
            </a:r>
            <a:r>
              <a:rPr dirty="0" smtClean="0">
                <a:latin typeface="Helvetica" panose="020B0604020202020204" pitchFamily="34" charset="0"/>
                <a:cs typeface="Helvetica" panose="020B0604020202020204" pitchFamily="34" charset="0"/>
              </a:rPr>
              <a:t>Window </a:t>
            </a:r>
            <a:r>
              <a:rPr dirty="0">
                <a:latin typeface="Helvetica" panose="020B0604020202020204" pitchFamily="34" charset="0"/>
                <a:cs typeface="Helvetica" panose="020B0604020202020204" pitchFamily="34" charset="0"/>
              </a:rPr>
              <a:t>of </a:t>
            </a:r>
            <a:r>
              <a:rPr dirty="0" smtClean="0">
                <a:latin typeface="Helvetica" panose="020B0604020202020204" pitchFamily="34" charset="0"/>
                <a:cs typeface="Helvetica" panose="020B0604020202020204" pitchFamily="34" charset="0"/>
              </a:rPr>
              <a:t>tolerance</a:t>
            </a:r>
            <a:r>
              <a:rPr lang="nb-NO" dirty="0" smtClean="0">
                <a:latin typeface="Helvetica" panose="020B0604020202020204" pitchFamily="34" charset="0"/>
                <a:cs typeface="Helvetica" panose="020B0604020202020204" pitchFamily="34" charset="0"/>
              </a:rPr>
              <a:t>"</a:t>
            </a:r>
            <a:endParaRPr sz="1600" b="0" dirty="0">
              <a:latin typeface="Helvetica" panose="020B0604020202020204" pitchFamily="34" charset="0"/>
              <a:cs typeface="Helvetica" panose="020B0604020202020204" pitchFamily="34" charset="0"/>
              <a:sym typeface="Helvetica"/>
            </a:endParaRPr>
          </a:p>
          <a:p>
            <a:pPr marL="285750" indent="-285750" algn="ctr">
              <a:defRPr sz="2800">
                <a:solidFill>
                  <a:srgbClr val="000000"/>
                </a:solidFill>
                <a:latin typeface="Times New Roman"/>
                <a:ea typeface="Times New Roman"/>
                <a:cs typeface="Times New Roman"/>
                <a:sym typeface="Times New Roman"/>
              </a:defRPr>
            </a:pPr>
            <a:endParaRPr sz="1600" b="0" dirty="0">
              <a:latin typeface="Helvetica" panose="020B0604020202020204" pitchFamily="34" charset="0"/>
              <a:cs typeface="Helvetica" panose="020B0604020202020204" pitchFamily="34" charset="0"/>
              <a:sym typeface="Helvetica"/>
            </a:endParaRPr>
          </a:p>
          <a:p>
            <a:pPr marL="285750" indent="-285750" algn="ctr">
              <a:defRPr sz="2800">
                <a:solidFill>
                  <a:srgbClr val="000000"/>
                </a:solidFill>
                <a:latin typeface="Times New Roman"/>
                <a:ea typeface="Times New Roman"/>
                <a:cs typeface="Times New Roman"/>
                <a:sym typeface="Times New Roman"/>
              </a:defRPr>
            </a:pPr>
            <a:r>
              <a:rPr dirty="0">
                <a:latin typeface="Helvetica" panose="020B0604020202020204" pitchFamily="34" charset="0"/>
                <a:cs typeface="Helvetica" panose="020B0604020202020204" pitchFamily="34" charset="0"/>
              </a:rPr>
              <a:t>The place where you feel safe and </a:t>
            </a:r>
            <a:r>
              <a:rPr dirty="0" smtClean="0">
                <a:latin typeface="Helvetica" panose="020B0604020202020204" pitchFamily="34" charset="0"/>
                <a:cs typeface="Helvetica" panose="020B0604020202020204" pitchFamily="34" charset="0"/>
              </a:rPr>
              <a:t>comfortable</a:t>
            </a:r>
            <a:endParaRPr sz="1600" b="0" dirty="0">
              <a:latin typeface="Helvetica" panose="020B0604020202020204" pitchFamily="34" charset="0"/>
              <a:cs typeface="Helvetica" panose="020B0604020202020204" pitchFamily="34" charset="0"/>
              <a:sym typeface="Helvetica"/>
            </a:endParaRPr>
          </a:p>
          <a:p>
            <a:pPr marL="285750" indent="-285750" algn="ctr">
              <a:defRPr sz="2800">
                <a:solidFill>
                  <a:srgbClr val="000000"/>
                </a:solidFill>
                <a:latin typeface="Times New Roman"/>
                <a:ea typeface="Times New Roman"/>
                <a:cs typeface="Times New Roman"/>
                <a:sym typeface="Times New Roman"/>
              </a:defRPr>
            </a:pPr>
            <a:endParaRPr sz="1600" b="0" dirty="0">
              <a:latin typeface="Helvetica" panose="020B0604020202020204" pitchFamily="34" charset="0"/>
              <a:cs typeface="Helvetica" panose="020B0604020202020204" pitchFamily="34" charset="0"/>
              <a:sym typeface="Helvetica"/>
            </a:endParaRPr>
          </a:p>
          <a:p>
            <a:pPr marL="285750" indent="-285750" algn="ctr">
              <a:defRPr sz="2800">
                <a:solidFill>
                  <a:srgbClr val="000000"/>
                </a:solidFill>
                <a:latin typeface="Times New Roman"/>
                <a:ea typeface="Times New Roman"/>
                <a:cs typeface="Times New Roman"/>
                <a:sym typeface="Times New Roman"/>
              </a:defRPr>
            </a:pPr>
            <a:r>
              <a:rPr dirty="0">
                <a:latin typeface="Helvetica" panose="020B0604020202020204" pitchFamily="34" charset="0"/>
                <a:cs typeface="Helvetica" panose="020B0604020202020204" pitchFamily="34" charset="0"/>
              </a:rPr>
              <a:t>After a trauma:</a:t>
            </a:r>
            <a:endParaRPr sz="1600" b="0" dirty="0">
              <a:latin typeface="Helvetica" panose="020B0604020202020204" pitchFamily="34" charset="0"/>
              <a:cs typeface="Helvetica" panose="020B0604020202020204" pitchFamily="34" charset="0"/>
              <a:sym typeface="Helvetica"/>
            </a:endParaRPr>
          </a:p>
          <a:p>
            <a:pPr marL="285750" indent="-285750" algn="ctr">
              <a:defRPr sz="2800">
                <a:solidFill>
                  <a:srgbClr val="000000"/>
                </a:solidFill>
                <a:latin typeface="Times New Roman"/>
                <a:ea typeface="Times New Roman"/>
                <a:cs typeface="Times New Roman"/>
                <a:sym typeface="Times New Roman"/>
              </a:defRPr>
            </a:pPr>
            <a:endParaRPr sz="1600" b="0" dirty="0">
              <a:latin typeface="Helvetica" panose="020B0604020202020204" pitchFamily="34" charset="0"/>
              <a:cs typeface="Helvetica" panose="020B0604020202020204" pitchFamily="34" charset="0"/>
              <a:sym typeface="Helvetica"/>
            </a:endParaRPr>
          </a:p>
          <a:p>
            <a:pPr marL="285750" indent="-285750" algn="ctr">
              <a:defRPr sz="2800">
                <a:solidFill>
                  <a:srgbClr val="000000"/>
                </a:solidFill>
                <a:latin typeface="Times New Roman"/>
                <a:ea typeface="Times New Roman"/>
                <a:cs typeface="Times New Roman"/>
                <a:sym typeface="Times New Roman"/>
              </a:defRPr>
            </a:pPr>
            <a:r>
              <a:rPr dirty="0">
                <a:latin typeface="Helvetica" panose="020B0604020202020204" pitchFamily="34" charset="0"/>
                <a:cs typeface="Helvetica" panose="020B0604020202020204" pitchFamily="34" charset="0"/>
              </a:rPr>
              <a:t>Your window of </a:t>
            </a:r>
            <a:r>
              <a:rPr dirty="0" smtClean="0">
                <a:latin typeface="Helvetica" panose="020B0604020202020204" pitchFamily="34" charset="0"/>
                <a:cs typeface="Helvetica" panose="020B0604020202020204" pitchFamily="34" charset="0"/>
              </a:rPr>
              <a:t>tolerance </a:t>
            </a:r>
            <a:r>
              <a:rPr dirty="0">
                <a:latin typeface="Helvetica" panose="020B0604020202020204" pitchFamily="34" charset="0"/>
                <a:cs typeface="Helvetica" panose="020B0604020202020204" pitchFamily="34" charset="0"/>
              </a:rPr>
              <a:t>shrinks</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title"/>
          </p:nvPr>
        </p:nvSpPr>
        <p:spPr>
          <a:xfrm>
            <a:off x="457200" y="332657"/>
            <a:ext cx="8229600" cy="1097682"/>
          </a:xfrm>
          <a:prstGeom prst="rect">
            <a:avLst/>
          </a:prstGeom>
        </p:spPr>
        <p:txBody>
          <a:bodyPr/>
          <a:lstStyle>
            <a:lvl1pPr algn="ctr"/>
          </a:lstStyle>
          <a:p>
            <a:r>
              <a:rPr b="1" dirty="0" err="1"/>
              <a:t>Psychososial</a:t>
            </a:r>
            <a:r>
              <a:rPr b="1" dirty="0"/>
              <a:t> follow up</a:t>
            </a:r>
          </a:p>
        </p:txBody>
      </p:sp>
      <p:sp>
        <p:nvSpPr>
          <p:cNvPr id="149" name="Shape 149"/>
          <p:cNvSpPr>
            <a:spLocks noGrp="1"/>
          </p:cNvSpPr>
          <p:nvPr>
            <p:ph type="body" idx="1"/>
          </p:nvPr>
        </p:nvSpPr>
        <p:spPr>
          <a:xfrm>
            <a:off x="457200" y="1196752"/>
            <a:ext cx="8229600" cy="4842099"/>
          </a:xfrm>
          <a:prstGeom prst="rect">
            <a:avLst/>
          </a:prstGeom>
        </p:spPr>
        <p:txBody>
          <a:bodyPr/>
          <a:lstStyle/>
          <a:p>
            <a:pPr marL="285750" indent="-285750">
              <a:defRPr sz="2400">
                <a:solidFill>
                  <a:srgbClr val="000000"/>
                </a:solidFill>
              </a:defRPr>
            </a:pPr>
            <a:r>
              <a:rPr dirty="0"/>
              <a:t>Anxiety is normal – and in many cases your best friend!</a:t>
            </a:r>
            <a:endParaRPr sz="1600" b="0" dirty="0"/>
          </a:p>
          <a:p>
            <a:pPr marL="285750" indent="-285750">
              <a:defRPr sz="2400">
                <a:solidFill>
                  <a:srgbClr val="000000"/>
                </a:solidFill>
              </a:defRPr>
            </a:pPr>
            <a:endParaRPr lang="nb-NO" sz="1600" b="0" dirty="0" smtClean="0"/>
          </a:p>
          <a:p>
            <a:pPr marL="285750" indent="-285750">
              <a:defRPr sz="2400">
                <a:solidFill>
                  <a:srgbClr val="000000"/>
                </a:solidFill>
              </a:defRPr>
            </a:pPr>
            <a:endParaRPr sz="1600" b="0" dirty="0"/>
          </a:p>
          <a:p>
            <a:pPr marL="285750" indent="-285750">
              <a:defRPr sz="2400">
                <a:solidFill>
                  <a:srgbClr val="000000"/>
                </a:solidFill>
              </a:defRPr>
            </a:pPr>
            <a:r>
              <a:rPr dirty="0"/>
              <a:t>Anxiety is painful reaction to a traumatic incident.</a:t>
            </a:r>
            <a:endParaRPr sz="1600" b="0" dirty="0"/>
          </a:p>
          <a:p>
            <a:pPr marL="285750" indent="-285750">
              <a:defRPr sz="2400">
                <a:solidFill>
                  <a:srgbClr val="000000"/>
                </a:solidFill>
              </a:defRPr>
            </a:pPr>
            <a:endParaRPr lang="nb-NO" sz="1600" b="0" dirty="0" smtClean="0"/>
          </a:p>
          <a:p>
            <a:pPr marL="285750" indent="-285750">
              <a:defRPr sz="2400">
                <a:solidFill>
                  <a:srgbClr val="000000"/>
                </a:solidFill>
              </a:defRPr>
            </a:pPr>
            <a:endParaRPr sz="1600" b="0" dirty="0"/>
          </a:p>
          <a:p>
            <a:pPr marL="285750" indent="-285750">
              <a:lnSpc>
                <a:spcPct val="100000"/>
              </a:lnSpc>
              <a:defRPr sz="2400">
                <a:solidFill>
                  <a:srgbClr val="000000"/>
                </a:solidFill>
              </a:defRPr>
            </a:pPr>
            <a:r>
              <a:rPr dirty="0"/>
              <a:t>Most </a:t>
            </a:r>
            <a:r>
              <a:rPr dirty="0" smtClean="0"/>
              <a:t>patients </a:t>
            </a:r>
            <a:r>
              <a:rPr dirty="0"/>
              <a:t>need some education on the topic in order to be able to help themselves.</a:t>
            </a:r>
            <a:endParaRPr sz="1600" b="0" dirty="0"/>
          </a:p>
          <a:p>
            <a:pPr marL="285750" indent="-285750">
              <a:defRPr sz="2400">
                <a:solidFill>
                  <a:srgbClr val="000000"/>
                </a:solidFill>
              </a:defRPr>
            </a:pPr>
            <a:endParaRPr sz="1600" b="0" dirty="0"/>
          </a:p>
          <a:p>
            <a:pPr marL="285750" indent="-285750">
              <a:defRPr sz="2400">
                <a:solidFill>
                  <a:srgbClr val="000000"/>
                </a:solidFill>
              </a:defRPr>
            </a:pPr>
            <a:endParaRPr sz="1600" b="0" dirty="0"/>
          </a:p>
          <a:p>
            <a:pPr marL="285750" indent="-285750">
              <a:lnSpc>
                <a:spcPct val="100000"/>
              </a:lnSpc>
              <a:defRPr sz="2400">
                <a:solidFill>
                  <a:srgbClr val="000000"/>
                </a:solidFill>
              </a:defRPr>
            </a:pPr>
            <a:r>
              <a:rPr lang="nb-NO" dirty="0" smtClean="0"/>
              <a:t>The </a:t>
            </a:r>
            <a:r>
              <a:rPr dirty="0" smtClean="0"/>
              <a:t>cognitive triangle: </a:t>
            </a:r>
            <a:r>
              <a:rPr dirty="0"/>
              <a:t>the more you </a:t>
            </a:r>
            <a:r>
              <a:rPr dirty="0" smtClean="0"/>
              <a:t>believe </a:t>
            </a:r>
            <a:r>
              <a:rPr dirty="0"/>
              <a:t>your thought is </a:t>
            </a:r>
            <a:r>
              <a:rPr dirty="0" smtClean="0"/>
              <a:t>truthful </a:t>
            </a:r>
            <a:r>
              <a:rPr dirty="0"/>
              <a:t>– the stronger the emotion – which directs your actions.</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p:nvPr>
        </p:nvSpPr>
        <p:spPr>
          <a:xfrm>
            <a:off x="457200" y="561975"/>
            <a:ext cx="8229600" cy="868363"/>
          </a:xfrm>
          <a:prstGeom prst="rect">
            <a:avLst/>
          </a:prstGeom>
        </p:spPr>
        <p:txBody>
          <a:bodyPr/>
          <a:lstStyle>
            <a:lvl1pPr algn="ctr"/>
          </a:lstStyle>
          <a:p>
            <a:r>
              <a:rPr b="1" dirty="0" err="1"/>
              <a:t>Psychososial</a:t>
            </a:r>
            <a:r>
              <a:rPr b="1" dirty="0"/>
              <a:t> follow up</a:t>
            </a:r>
          </a:p>
        </p:txBody>
      </p:sp>
      <p:sp>
        <p:nvSpPr>
          <p:cNvPr id="152" name="Shape 152"/>
          <p:cNvSpPr>
            <a:spLocks noGrp="1"/>
          </p:cNvSpPr>
          <p:nvPr>
            <p:ph type="body" idx="1"/>
          </p:nvPr>
        </p:nvSpPr>
        <p:spPr>
          <a:xfrm>
            <a:off x="457200" y="1624012"/>
            <a:ext cx="8229600" cy="4414839"/>
          </a:xfrm>
          <a:prstGeom prst="rect">
            <a:avLst/>
          </a:prstGeom>
        </p:spPr>
        <p:txBody>
          <a:bodyPr/>
          <a:lstStyle/>
          <a:p>
            <a:pPr marL="285750" indent="-285750">
              <a:defRPr>
                <a:solidFill>
                  <a:srgbClr val="000000"/>
                </a:solidFill>
              </a:defRPr>
            </a:pPr>
            <a:r>
              <a:rPr dirty="0"/>
              <a:t>Learn the symptoms:</a:t>
            </a:r>
            <a:endParaRPr sz="1600" b="0" dirty="0"/>
          </a:p>
          <a:p>
            <a:pPr marL="285750" indent="-285750">
              <a:defRPr>
                <a:solidFill>
                  <a:srgbClr val="000000"/>
                </a:solidFill>
              </a:defRPr>
            </a:pPr>
            <a:endParaRPr sz="1600" b="0" dirty="0"/>
          </a:p>
          <a:p>
            <a:pPr marL="285750" indent="-285750">
              <a:defRPr>
                <a:solidFill>
                  <a:srgbClr val="000000"/>
                </a:solidFill>
              </a:defRPr>
            </a:pPr>
            <a:r>
              <a:rPr dirty="0" smtClean="0"/>
              <a:t>Physiological </a:t>
            </a:r>
            <a:r>
              <a:rPr dirty="0"/>
              <a:t>reactions:</a:t>
            </a:r>
            <a:r>
              <a:rPr sz="1600" dirty="0"/>
              <a:t> shallow </a:t>
            </a:r>
            <a:r>
              <a:rPr sz="1600" dirty="0" smtClean="0"/>
              <a:t>breathing, </a:t>
            </a:r>
            <a:r>
              <a:rPr sz="1600" dirty="0"/>
              <a:t>palpitation/chest pain, cold sweat, </a:t>
            </a:r>
            <a:r>
              <a:rPr sz="1600" dirty="0" smtClean="0"/>
              <a:t>tingling </a:t>
            </a:r>
            <a:r>
              <a:rPr sz="1600" dirty="0"/>
              <a:t>sensations in the fingers, rise in </a:t>
            </a:r>
            <a:r>
              <a:rPr sz="1600" dirty="0" smtClean="0"/>
              <a:t>blood pressure</a:t>
            </a:r>
            <a:endParaRPr sz="1600" b="0" dirty="0"/>
          </a:p>
          <a:p>
            <a:pPr marL="285750" indent="-285750">
              <a:defRPr>
                <a:solidFill>
                  <a:srgbClr val="000000"/>
                </a:solidFill>
              </a:defRPr>
            </a:pPr>
            <a:endParaRPr sz="1600" b="0" dirty="0"/>
          </a:p>
          <a:p>
            <a:pPr marL="285750" indent="-285750">
              <a:defRPr>
                <a:solidFill>
                  <a:srgbClr val="000000"/>
                </a:solidFill>
              </a:defRPr>
            </a:pPr>
            <a:r>
              <a:rPr dirty="0"/>
              <a:t>Disaster thoughts will trigger and reinforce anxiety:</a:t>
            </a:r>
            <a:endParaRPr sz="1600" b="0" dirty="0"/>
          </a:p>
          <a:p>
            <a:pPr marL="285750" indent="-285750">
              <a:defRPr>
                <a:solidFill>
                  <a:srgbClr val="000000"/>
                </a:solidFill>
              </a:defRPr>
            </a:pPr>
            <a:endParaRPr sz="1600" b="0" dirty="0"/>
          </a:p>
          <a:p>
            <a:pPr marL="285750" indent="-285750">
              <a:buSzPct val="100000"/>
              <a:buFont typeface="Arial"/>
              <a:buChar char="•"/>
              <a:defRPr sz="1600">
                <a:solidFill>
                  <a:srgbClr val="000000"/>
                </a:solidFill>
              </a:defRPr>
            </a:pPr>
            <a:r>
              <a:rPr dirty="0"/>
              <a:t>Someone will hurt me</a:t>
            </a:r>
            <a:endParaRPr b="0" dirty="0"/>
          </a:p>
          <a:p>
            <a:pPr marL="285750" indent="-285750">
              <a:buSzPct val="100000"/>
              <a:buFont typeface="Arial"/>
              <a:buChar char="•"/>
              <a:defRPr sz="1600">
                <a:solidFill>
                  <a:srgbClr val="000000"/>
                </a:solidFill>
              </a:defRPr>
            </a:pPr>
            <a:endParaRPr b="0" dirty="0"/>
          </a:p>
          <a:p>
            <a:pPr marL="285750" indent="-285750">
              <a:buSzPct val="100000"/>
              <a:buFont typeface="Arial"/>
              <a:buChar char="•"/>
              <a:defRPr sz="1600">
                <a:solidFill>
                  <a:srgbClr val="000000"/>
                </a:solidFill>
              </a:defRPr>
            </a:pPr>
            <a:r>
              <a:rPr dirty="0"/>
              <a:t>I will faint</a:t>
            </a:r>
            <a:endParaRPr b="0" dirty="0"/>
          </a:p>
          <a:p>
            <a:pPr marL="285750" indent="-285750">
              <a:buSzPct val="100000"/>
              <a:buFont typeface="Arial"/>
              <a:buChar char="•"/>
              <a:defRPr sz="1600">
                <a:solidFill>
                  <a:srgbClr val="000000"/>
                </a:solidFill>
              </a:defRPr>
            </a:pPr>
            <a:endParaRPr b="0" dirty="0"/>
          </a:p>
          <a:p>
            <a:pPr marL="285750" indent="-285750">
              <a:buSzPct val="100000"/>
              <a:buFont typeface="Arial"/>
              <a:buChar char="•"/>
              <a:defRPr sz="1600">
                <a:solidFill>
                  <a:srgbClr val="000000"/>
                </a:solidFill>
              </a:defRPr>
            </a:pPr>
            <a:r>
              <a:rPr dirty="0"/>
              <a:t>I will die from a heart attack</a:t>
            </a:r>
            <a:endParaRPr b="0" dirty="0"/>
          </a:p>
          <a:p>
            <a:pPr marL="285750" indent="-285750">
              <a:buSzPct val="100000"/>
              <a:buFont typeface="Arial"/>
              <a:buChar char="•"/>
              <a:defRPr sz="1600">
                <a:solidFill>
                  <a:srgbClr val="000000"/>
                </a:solidFill>
              </a:defRPr>
            </a:pPr>
            <a:endParaRPr b="0" dirty="0"/>
          </a:p>
          <a:p>
            <a:pPr marL="285750" indent="-285750">
              <a:buSzPct val="100000"/>
              <a:buFont typeface="Arial"/>
              <a:buChar char="•"/>
              <a:defRPr sz="1600">
                <a:solidFill>
                  <a:srgbClr val="000000"/>
                </a:solidFill>
              </a:defRPr>
            </a:pPr>
            <a:r>
              <a:rPr dirty="0"/>
              <a:t>I will get a panic </a:t>
            </a:r>
            <a:r>
              <a:rPr dirty="0" smtClean="0"/>
              <a:t>attack</a:t>
            </a:r>
            <a:endParaRPr b="0" dirty="0"/>
          </a:p>
          <a:p>
            <a:pPr marL="285750" indent="-285750">
              <a:buSzPct val="100000"/>
              <a:buFont typeface="Arial"/>
              <a:buChar char="•"/>
              <a:defRPr sz="1600">
                <a:solidFill>
                  <a:srgbClr val="000000"/>
                </a:solidFill>
              </a:defRPr>
            </a:pPr>
            <a:endParaRPr b="0" dirty="0"/>
          </a:p>
          <a:p>
            <a:pPr marL="285750" indent="-285750">
              <a:buSzPct val="100000"/>
              <a:buFont typeface="Arial"/>
              <a:buChar char="•"/>
              <a:defRPr sz="1600">
                <a:solidFill>
                  <a:srgbClr val="000000"/>
                </a:solidFill>
              </a:defRPr>
            </a:pPr>
            <a:r>
              <a:rPr dirty="0"/>
              <a:t>The </a:t>
            </a:r>
            <a:r>
              <a:rPr dirty="0" smtClean="0"/>
              <a:t>perpetrator </a:t>
            </a:r>
            <a:r>
              <a:rPr dirty="0"/>
              <a:t>will return</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p:nvPr>
        </p:nvSpPr>
        <p:spPr>
          <a:xfrm>
            <a:off x="457200" y="561975"/>
            <a:ext cx="8229600" cy="868363"/>
          </a:xfrm>
          <a:prstGeom prst="rect">
            <a:avLst/>
          </a:prstGeom>
        </p:spPr>
        <p:txBody>
          <a:bodyPr/>
          <a:lstStyle>
            <a:lvl1pPr algn="ctr"/>
          </a:lstStyle>
          <a:p>
            <a:r>
              <a:rPr b="1" dirty="0" err="1" smtClean="0"/>
              <a:t>Psychoso</a:t>
            </a:r>
            <a:r>
              <a:rPr lang="nb-NO" b="1" dirty="0" smtClean="0"/>
              <a:t>s</a:t>
            </a:r>
            <a:r>
              <a:rPr b="1" dirty="0" err="1" smtClean="0"/>
              <a:t>ial</a:t>
            </a:r>
            <a:r>
              <a:rPr b="1" dirty="0" smtClean="0"/>
              <a:t> </a:t>
            </a:r>
            <a:r>
              <a:rPr b="1" dirty="0"/>
              <a:t>follow up</a:t>
            </a:r>
          </a:p>
        </p:txBody>
      </p:sp>
      <p:sp>
        <p:nvSpPr>
          <p:cNvPr id="155" name="Shape 155"/>
          <p:cNvSpPr>
            <a:spLocks noGrp="1"/>
          </p:cNvSpPr>
          <p:nvPr>
            <p:ph type="body" idx="1"/>
          </p:nvPr>
        </p:nvSpPr>
        <p:spPr>
          <a:xfrm>
            <a:off x="457200" y="1624012"/>
            <a:ext cx="8229600" cy="4414839"/>
          </a:xfrm>
          <a:prstGeom prst="rect">
            <a:avLst/>
          </a:prstGeom>
        </p:spPr>
        <p:txBody>
          <a:bodyPr/>
          <a:lstStyle/>
          <a:p>
            <a:pPr marL="285750" indent="-285750" algn="ctr">
              <a:defRPr sz="2800" b="0">
                <a:solidFill>
                  <a:srgbClr val="000000"/>
                </a:solidFill>
              </a:defRPr>
            </a:pPr>
            <a:endParaRPr dirty="0"/>
          </a:p>
          <a:p>
            <a:pPr marL="285750" indent="-285750" algn="ctr">
              <a:defRPr sz="2800">
                <a:solidFill>
                  <a:srgbClr val="000000"/>
                </a:solidFill>
              </a:defRPr>
            </a:pPr>
            <a:r>
              <a:rPr dirty="0"/>
              <a:t>Anxiety</a:t>
            </a:r>
            <a:endParaRPr sz="1600" b="0" dirty="0"/>
          </a:p>
          <a:p>
            <a:pPr marL="285750" indent="-285750">
              <a:defRPr sz="2400">
                <a:solidFill>
                  <a:srgbClr val="000000"/>
                </a:solidFill>
              </a:defRPr>
            </a:pPr>
            <a:endParaRPr sz="1600" b="0" dirty="0"/>
          </a:p>
          <a:p>
            <a:pPr marL="285750" indent="-285750">
              <a:defRPr sz="2400">
                <a:solidFill>
                  <a:srgbClr val="000000"/>
                </a:solidFill>
              </a:defRPr>
            </a:pPr>
            <a:r>
              <a:rPr dirty="0"/>
              <a:t>How to help yourself:</a:t>
            </a:r>
            <a:endParaRPr sz="1600" b="0" dirty="0"/>
          </a:p>
          <a:p>
            <a:pPr marL="285750" indent="-285750">
              <a:buSzPct val="100000"/>
              <a:buFont typeface="Arial"/>
              <a:buChar char="•"/>
              <a:defRPr sz="2400">
                <a:solidFill>
                  <a:srgbClr val="000000"/>
                </a:solidFill>
              </a:defRPr>
            </a:pPr>
            <a:endParaRPr sz="1600" b="0" dirty="0"/>
          </a:p>
          <a:p>
            <a:pPr marL="285750" indent="-285750">
              <a:buSzPct val="100000"/>
              <a:buFont typeface="Arial"/>
              <a:buChar char="•"/>
              <a:defRPr>
                <a:solidFill>
                  <a:srgbClr val="000000"/>
                </a:solidFill>
              </a:defRPr>
            </a:pPr>
            <a:r>
              <a:rPr dirty="0"/>
              <a:t>Breathing </a:t>
            </a:r>
            <a:r>
              <a:rPr dirty="0" smtClean="0"/>
              <a:t>exercise: </a:t>
            </a:r>
            <a:r>
              <a:rPr lang="nb-NO" dirty="0" smtClean="0"/>
              <a:t>"</a:t>
            </a:r>
            <a:r>
              <a:rPr dirty="0" smtClean="0"/>
              <a:t>The </a:t>
            </a:r>
            <a:r>
              <a:rPr dirty="0"/>
              <a:t>paint </a:t>
            </a:r>
            <a:r>
              <a:rPr dirty="0" smtClean="0"/>
              <a:t>brush</a:t>
            </a:r>
            <a:r>
              <a:rPr lang="nb-NO" dirty="0" smtClean="0"/>
              <a:t>"</a:t>
            </a:r>
            <a:endParaRPr sz="1600" b="0" dirty="0"/>
          </a:p>
          <a:p>
            <a:pPr marL="285750" indent="-285750">
              <a:buSzPct val="100000"/>
              <a:buFont typeface="Arial"/>
              <a:buChar char="•"/>
              <a:defRPr>
                <a:solidFill>
                  <a:srgbClr val="000000"/>
                </a:solidFill>
              </a:defRPr>
            </a:pPr>
            <a:endParaRPr sz="1600" b="0" dirty="0"/>
          </a:p>
          <a:p>
            <a:pPr marL="285750" indent="-285750">
              <a:buSzPct val="100000"/>
              <a:buFont typeface="Arial"/>
              <a:buChar char="•"/>
              <a:defRPr>
                <a:solidFill>
                  <a:srgbClr val="000000"/>
                </a:solidFill>
              </a:defRPr>
            </a:pPr>
            <a:r>
              <a:rPr dirty="0"/>
              <a:t>Adjusting disaster thoughts</a:t>
            </a:r>
            <a:endParaRPr sz="1600" b="0" dirty="0"/>
          </a:p>
          <a:p>
            <a:pPr marL="285750" indent="-285750">
              <a:buSzPct val="100000"/>
              <a:buFont typeface="Arial"/>
              <a:buChar char="•"/>
              <a:defRPr>
                <a:solidFill>
                  <a:srgbClr val="000000"/>
                </a:solidFill>
              </a:defRPr>
            </a:pPr>
            <a:endParaRPr sz="1600" b="0" dirty="0"/>
          </a:p>
          <a:p>
            <a:pPr marL="285750" indent="-285750">
              <a:buSzPct val="100000"/>
              <a:buFont typeface="Arial"/>
              <a:buChar char="•"/>
              <a:defRPr>
                <a:solidFill>
                  <a:srgbClr val="000000"/>
                </a:solidFill>
              </a:defRPr>
            </a:pPr>
            <a:r>
              <a:rPr dirty="0"/>
              <a:t>Exposure – </a:t>
            </a:r>
            <a:r>
              <a:rPr lang="nb-NO" dirty="0" smtClean="0"/>
              <a:t>"</a:t>
            </a:r>
            <a:r>
              <a:rPr dirty="0" smtClean="0"/>
              <a:t>Get </a:t>
            </a:r>
            <a:r>
              <a:rPr dirty="0"/>
              <a:t>back up on the </a:t>
            </a:r>
            <a:r>
              <a:rPr dirty="0" smtClean="0"/>
              <a:t>horse</a:t>
            </a:r>
            <a:r>
              <a:rPr lang="nb-NO" dirty="0" smtClean="0"/>
              <a:t>"</a:t>
            </a:r>
            <a:endParaRPr sz="1600" b="0" dirty="0"/>
          </a:p>
          <a:p>
            <a:pPr marL="285750" indent="-285750">
              <a:buSzPct val="100000"/>
              <a:buFont typeface="Arial"/>
              <a:buChar char="•"/>
              <a:defRPr>
                <a:solidFill>
                  <a:srgbClr val="000000"/>
                </a:solidFill>
              </a:defRPr>
            </a:pPr>
            <a:endParaRPr sz="1600" b="0" dirty="0"/>
          </a:p>
          <a:p>
            <a:pPr marL="285750" indent="-285750">
              <a:buSzPct val="100000"/>
              <a:buFont typeface="Arial"/>
              <a:buChar char="•"/>
              <a:defRPr>
                <a:solidFill>
                  <a:srgbClr val="000000"/>
                </a:solidFill>
              </a:defRPr>
            </a:pPr>
            <a:r>
              <a:rPr dirty="0"/>
              <a:t>Homework</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p:cNvSpPr>
          <p:nvPr>
            <p:ph type="title"/>
          </p:nvPr>
        </p:nvSpPr>
        <p:spPr>
          <a:xfrm>
            <a:off x="457200" y="561975"/>
            <a:ext cx="8229600" cy="868363"/>
          </a:xfrm>
          <a:prstGeom prst="rect">
            <a:avLst/>
          </a:prstGeom>
        </p:spPr>
        <p:txBody>
          <a:bodyPr/>
          <a:lstStyle>
            <a:lvl1pPr algn="ctr"/>
          </a:lstStyle>
          <a:p>
            <a:r>
              <a:rPr b="1" dirty="0" err="1" smtClean="0"/>
              <a:t>Psychoso</a:t>
            </a:r>
            <a:r>
              <a:rPr lang="nb-NO" b="1" dirty="0" smtClean="0"/>
              <a:t>s</a:t>
            </a:r>
            <a:r>
              <a:rPr b="1" dirty="0" err="1" smtClean="0"/>
              <a:t>ial</a:t>
            </a:r>
            <a:r>
              <a:rPr b="1" dirty="0" smtClean="0"/>
              <a:t> </a:t>
            </a:r>
            <a:r>
              <a:rPr b="1" dirty="0"/>
              <a:t>follow up</a:t>
            </a:r>
          </a:p>
        </p:txBody>
      </p:sp>
      <p:sp>
        <p:nvSpPr>
          <p:cNvPr id="158" name="Shape 158"/>
          <p:cNvSpPr>
            <a:spLocks noGrp="1"/>
          </p:cNvSpPr>
          <p:nvPr>
            <p:ph type="body" idx="1"/>
          </p:nvPr>
        </p:nvSpPr>
        <p:spPr>
          <a:xfrm>
            <a:off x="457200" y="1624012"/>
            <a:ext cx="8229600" cy="4414839"/>
          </a:xfrm>
          <a:prstGeom prst="rect">
            <a:avLst/>
          </a:prstGeom>
        </p:spPr>
        <p:txBody>
          <a:bodyPr/>
          <a:lstStyle/>
          <a:p>
            <a:pPr marL="285750" indent="-285750">
              <a:defRPr sz="2400">
                <a:solidFill>
                  <a:srgbClr val="000000"/>
                </a:solidFill>
              </a:defRPr>
            </a:pPr>
            <a:endParaRPr dirty="0"/>
          </a:p>
          <a:p>
            <a:pPr marL="285750" indent="-285750">
              <a:defRPr sz="2400">
                <a:solidFill>
                  <a:srgbClr val="000000"/>
                </a:solidFill>
              </a:defRPr>
            </a:pPr>
            <a:r>
              <a:rPr dirty="0"/>
              <a:t>Monitoring anxiety:</a:t>
            </a:r>
            <a:endParaRPr sz="1600" b="0" dirty="0"/>
          </a:p>
          <a:p>
            <a:pPr marL="285750" indent="-285750">
              <a:defRPr sz="2400">
                <a:solidFill>
                  <a:srgbClr val="000000"/>
                </a:solidFill>
              </a:defRPr>
            </a:pPr>
            <a:endParaRPr sz="1600" b="0" dirty="0"/>
          </a:p>
          <a:p>
            <a:pPr marL="285750" indent="-285750">
              <a:buSzPct val="100000"/>
              <a:buFont typeface="Arial"/>
              <a:buChar char="•"/>
              <a:defRPr>
                <a:solidFill>
                  <a:srgbClr val="000000"/>
                </a:solidFill>
              </a:defRPr>
            </a:pPr>
            <a:r>
              <a:rPr dirty="0"/>
              <a:t>Do the patient avoid situations that trigger anxiety?</a:t>
            </a:r>
            <a:endParaRPr sz="1600" b="0" dirty="0"/>
          </a:p>
          <a:p>
            <a:pPr marL="285750" indent="-285750">
              <a:buSzPct val="100000"/>
              <a:buFont typeface="Arial"/>
              <a:buChar char="•"/>
              <a:defRPr>
                <a:solidFill>
                  <a:srgbClr val="000000"/>
                </a:solidFill>
              </a:defRPr>
            </a:pPr>
            <a:endParaRPr sz="1600" b="0" dirty="0"/>
          </a:p>
          <a:p>
            <a:pPr marL="285750" indent="-285750">
              <a:buSzPct val="100000"/>
              <a:buFont typeface="Arial"/>
              <a:buChar char="•"/>
              <a:defRPr>
                <a:solidFill>
                  <a:srgbClr val="000000"/>
                </a:solidFill>
              </a:defRPr>
            </a:pPr>
            <a:r>
              <a:rPr dirty="0"/>
              <a:t>Scaling </a:t>
            </a:r>
            <a:r>
              <a:rPr dirty="0" smtClean="0"/>
              <a:t>panic-</a:t>
            </a:r>
            <a:r>
              <a:rPr dirty="0" err="1" smtClean="0"/>
              <a:t>attac</a:t>
            </a:r>
            <a:r>
              <a:rPr lang="nb-NO" dirty="0" smtClean="0"/>
              <a:t>k</a:t>
            </a:r>
            <a:r>
              <a:rPr dirty="0" smtClean="0"/>
              <a:t>s </a:t>
            </a:r>
            <a:r>
              <a:rPr dirty="0"/>
              <a:t>from a scale of 0-10</a:t>
            </a:r>
            <a:endParaRPr sz="1600" b="0" dirty="0"/>
          </a:p>
          <a:p>
            <a:pPr marL="285750" indent="-285750">
              <a:buSzPct val="100000"/>
              <a:buFont typeface="Arial"/>
              <a:buChar char="•"/>
              <a:defRPr>
                <a:solidFill>
                  <a:srgbClr val="000000"/>
                </a:solidFill>
              </a:defRPr>
            </a:pPr>
            <a:endParaRPr sz="1600" b="0" dirty="0"/>
          </a:p>
          <a:p>
            <a:pPr marL="285750" indent="-285750">
              <a:buSzPct val="100000"/>
              <a:buFont typeface="Arial"/>
              <a:buChar char="•"/>
              <a:defRPr>
                <a:solidFill>
                  <a:srgbClr val="000000"/>
                </a:solidFill>
              </a:defRPr>
            </a:pPr>
            <a:r>
              <a:rPr dirty="0"/>
              <a:t>Challenge the patients </a:t>
            </a:r>
            <a:r>
              <a:rPr dirty="0" smtClean="0"/>
              <a:t>truth/belief </a:t>
            </a:r>
            <a:r>
              <a:rPr dirty="0"/>
              <a:t>in disaster thoughts</a:t>
            </a:r>
            <a:endParaRPr sz="1600" b="0" dirty="0"/>
          </a:p>
          <a:p>
            <a:pPr marL="285750" indent="-285750">
              <a:buSzPct val="100000"/>
              <a:buFont typeface="Arial"/>
              <a:buChar char="•"/>
              <a:defRPr>
                <a:solidFill>
                  <a:srgbClr val="000000"/>
                </a:solidFill>
              </a:defRPr>
            </a:pPr>
            <a:endParaRPr sz="1600" b="0" dirty="0"/>
          </a:p>
          <a:p>
            <a:pPr marL="285750" indent="-285750">
              <a:buSzPct val="100000"/>
              <a:buFont typeface="Arial"/>
              <a:buChar char="•"/>
              <a:defRPr>
                <a:solidFill>
                  <a:srgbClr val="000000"/>
                </a:solidFill>
              </a:defRPr>
            </a:pPr>
            <a:r>
              <a:rPr dirty="0"/>
              <a:t>Put together a anxiety-hierarchy – graded from lesser up to the most scary activities, and start with the lesser scary exposure </a:t>
            </a:r>
            <a:r>
              <a:rPr dirty="0" smtClean="0"/>
              <a:t>exercises.</a:t>
            </a:r>
            <a:endParaRPr dirty="0"/>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p:cNvSpPr>
          <p:nvPr>
            <p:ph type="title"/>
          </p:nvPr>
        </p:nvSpPr>
        <p:spPr>
          <a:xfrm>
            <a:off x="457200" y="561975"/>
            <a:ext cx="8229600" cy="868363"/>
          </a:xfrm>
          <a:prstGeom prst="rect">
            <a:avLst/>
          </a:prstGeom>
        </p:spPr>
        <p:txBody>
          <a:bodyPr>
            <a:noAutofit/>
          </a:bodyPr>
          <a:lstStyle/>
          <a:p>
            <a:pPr algn="ctr" defTabSz="411479">
              <a:defRPr sz="2520"/>
            </a:pPr>
            <a:r>
              <a:rPr sz="2800" b="1" dirty="0" err="1" smtClean="0"/>
              <a:t>Psychoso</a:t>
            </a:r>
            <a:r>
              <a:rPr lang="nb-NO" sz="2800" b="1" dirty="0" smtClean="0"/>
              <a:t>s</a:t>
            </a:r>
            <a:r>
              <a:rPr sz="2800" b="1" dirty="0" err="1" smtClean="0"/>
              <a:t>ial</a:t>
            </a:r>
            <a:r>
              <a:rPr sz="2800" b="1" dirty="0" smtClean="0"/>
              <a:t> </a:t>
            </a:r>
            <a:r>
              <a:rPr sz="2800" b="1" dirty="0"/>
              <a:t>follow up</a:t>
            </a:r>
            <a:br>
              <a:rPr sz="2800" b="1" dirty="0"/>
            </a:br>
            <a:r>
              <a:rPr sz="2800" b="1" dirty="0"/>
              <a:t> Proactive approach</a:t>
            </a:r>
          </a:p>
        </p:txBody>
      </p:sp>
      <p:sp>
        <p:nvSpPr>
          <p:cNvPr id="161" name="Shape 161"/>
          <p:cNvSpPr>
            <a:spLocks noGrp="1"/>
          </p:cNvSpPr>
          <p:nvPr>
            <p:ph type="body" idx="1"/>
          </p:nvPr>
        </p:nvSpPr>
        <p:spPr>
          <a:xfrm>
            <a:off x="457200" y="1624012"/>
            <a:ext cx="8229600" cy="4414839"/>
          </a:xfrm>
          <a:prstGeom prst="rect">
            <a:avLst/>
          </a:prstGeom>
        </p:spPr>
        <p:txBody>
          <a:bodyPr/>
          <a:lstStyle/>
          <a:p>
            <a:pPr marL="285750" indent="-285750">
              <a:buSzPct val="100000"/>
              <a:buFont typeface="Arial"/>
              <a:buChar char="•"/>
              <a:defRPr>
                <a:solidFill>
                  <a:srgbClr val="000000"/>
                </a:solidFill>
              </a:defRPr>
            </a:pPr>
            <a:endParaRPr dirty="0"/>
          </a:p>
          <a:p>
            <a:pPr marL="285750" indent="-285750">
              <a:buSzPct val="100000"/>
              <a:buFont typeface="Arial"/>
              <a:buChar char="•"/>
              <a:defRPr>
                <a:solidFill>
                  <a:srgbClr val="000000"/>
                </a:solidFill>
              </a:defRPr>
            </a:pPr>
            <a:r>
              <a:rPr dirty="0"/>
              <a:t>Since 2008, our staff  have worked systematically with improving the content of the follow-up </a:t>
            </a:r>
            <a:r>
              <a:rPr dirty="0" err="1"/>
              <a:t>programme</a:t>
            </a:r>
            <a:r>
              <a:rPr dirty="0"/>
              <a:t>.</a:t>
            </a:r>
            <a:endParaRPr sz="1600" b="0" dirty="0"/>
          </a:p>
          <a:p>
            <a:pPr marL="285750" indent="-285750">
              <a:buSzPct val="100000"/>
              <a:buFont typeface="Arial"/>
              <a:buChar char="•"/>
              <a:defRPr>
                <a:solidFill>
                  <a:srgbClr val="000000"/>
                </a:solidFill>
              </a:defRPr>
            </a:pPr>
            <a:endParaRPr sz="1600" b="0" dirty="0"/>
          </a:p>
          <a:p>
            <a:pPr marL="285750" indent="-285750">
              <a:buSzPct val="100000"/>
              <a:buFont typeface="Arial"/>
              <a:buChar char="•"/>
              <a:defRPr>
                <a:solidFill>
                  <a:srgbClr val="000000"/>
                </a:solidFill>
              </a:defRPr>
            </a:pPr>
            <a:r>
              <a:rPr dirty="0"/>
              <a:t>Proactive approach towards all </a:t>
            </a:r>
            <a:r>
              <a:rPr dirty="0" err="1"/>
              <a:t>pasients</a:t>
            </a:r>
            <a:r>
              <a:rPr dirty="0"/>
              <a:t> if they fall out of the </a:t>
            </a:r>
            <a:r>
              <a:rPr dirty="0" err="1"/>
              <a:t>programme</a:t>
            </a:r>
            <a:r>
              <a:rPr dirty="0"/>
              <a:t>.</a:t>
            </a:r>
            <a:endParaRPr sz="1600" b="0" dirty="0"/>
          </a:p>
          <a:p>
            <a:pPr marL="285750" indent="-285750">
              <a:buSzPct val="100000"/>
              <a:buFont typeface="Arial"/>
              <a:buChar char="•"/>
              <a:defRPr>
                <a:solidFill>
                  <a:srgbClr val="000000"/>
                </a:solidFill>
              </a:defRPr>
            </a:pPr>
            <a:endParaRPr sz="1600" b="0" dirty="0"/>
          </a:p>
          <a:p>
            <a:pPr marL="285750" indent="-285750">
              <a:buSzPct val="100000"/>
              <a:buFont typeface="Arial"/>
              <a:buChar char="•"/>
              <a:defRPr>
                <a:solidFill>
                  <a:srgbClr val="000000"/>
                </a:solidFill>
              </a:defRPr>
            </a:pPr>
            <a:r>
              <a:rPr dirty="0"/>
              <a:t>There is a </a:t>
            </a:r>
            <a:r>
              <a:rPr dirty="0" err="1"/>
              <a:t>continious</a:t>
            </a:r>
            <a:r>
              <a:rPr dirty="0"/>
              <a:t> emphasis on establishing good relations between staff and patients.</a:t>
            </a:r>
            <a:endParaRPr sz="1600" b="0" dirty="0"/>
          </a:p>
          <a:p>
            <a:pPr marL="285750" indent="-285750">
              <a:buSzPct val="100000"/>
              <a:buFont typeface="Arial"/>
              <a:buChar char="•"/>
              <a:defRPr>
                <a:solidFill>
                  <a:srgbClr val="000000"/>
                </a:solidFill>
              </a:defRPr>
            </a:pPr>
            <a:endParaRPr sz="1600" b="0" dirty="0"/>
          </a:p>
          <a:p>
            <a:pPr marL="285750" indent="-285750">
              <a:buSzPct val="100000"/>
              <a:buFont typeface="Arial"/>
              <a:buChar char="•"/>
              <a:defRPr>
                <a:solidFill>
                  <a:srgbClr val="000000"/>
                </a:solidFill>
              </a:defRPr>
            </a:pPr>
            <a:r>
              <a:rPr dirty="0"/>
              <a:t>In 2008 30-40% of all </a:t>
            </a:r>
            <a:r>
              <a:rPr dirty="0" err="1"/>
              <a:t>pasients</a:t>
            </a:r>
            <a:r>
              <a:rPr dirty="0"/>
              <a:t> underwent the </a:t>
            </a:r>
            <a:r>
              <a:rPr dirty="0" err="1"/>
              <a:t>programme</a:t>
            </a:r>
            <a:r>
              <a:rPr dirty="0"/>
              <a:t>.</a:t>
            </a:r>
            <a:endParaRPr sz="1600" b="0" dirty="0"/>
          </a:p>
          <a:p>
            <a:pPr marL="285750" indent="-285750">
              <a:buSzPct val="100000"/>
              <a:buFont typeface="Arial"/>
              <a:buChar char="•"/>
              <a:defRPr>
                <a:solidFill>
                  <a:srgbClr val="000000"/>
                </a:solidFill>
              </a:defRPr>
            </a:pPr>
            <a:endParaRPr sz="1600" b="0" dirty="0"/>
          </a:p>
          <a:p>
            <a:pPr marL="285750" indent="-285750">
              <a:buSzPct val="100000"/>
              <a:buFont typeface="Arial"/>
              <a:buChar char="•"/>
              <a:defRPr>
                <a:solidFill>
                  <a:srgbClr val="000000"/>
                </a:solidFill>
              </a:defRPr>
            </a:pPr>
            <a:r>
              <a:rPr dirty="0"/>
              <a:t>In 2015 70% of all </a:t>
            </a:r>
            <a:r>
              <a:rPr dirty="0" err="1"/>
              <a:t>pasients</a:t>
            </a:r>
            <a:r>
              <a:rPr dirty="0"/>
              <a:t> underwent the </a:t>
            </a:r>
            <a:r>
              <a:rPr dirty="0" err="1"/>
              <a:t>programme</a:t>
            </a:r>
            <a:r>
              <a:rPr dirty="0"/>
              <a:t>.</a:t>
            </a:r>
            <a:endParaRPr sz="1600" b="0" dirty="0"/>
          </a:p>
          <a:p>
            <a:pPr marL="285750" indent="-285750">
              <a:buSzPct val="100000"/>
              <a:buFont typeface="Arial"/>
              <a:buChar char="•"/>
              <a:defRPr>
                <a:solidFill>
                  <a:srgbClr val="000000"/>
                </a:solidFill>
              </a:defRPr>
            </a:pPr>
            <a:endParaRPr sz="1600" b="0" dirty="0"/>
          </a:p>
          <a:p>
            <a:pPr marL="285750" indent="-285750">
              <a:buSzPct val="100000"/>
              <a:buFont typeface="Arial"/>
              <a:buChar char="•"/>
              <a:defRPr>
                <a:solidFill>
                  <a:srgbClr val="000000"/>
                </a:solidFill>
              </a:defRPr>
            </a:pPr>
            <a:r>
              <a:rPr dirty="0"/>
              <a:t>The </a:t>
            </a:r>
            <a:r>
              <a:rPr dirty="0" err="1"/>
              <a:t>pasients</a:t>
            </a:r>
            <a:r>
              <a:rPr dirty="0"/>
              <a:t> reports that they appreciate this proactive approach.</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tel 1"/>
          <p:cNvSpPr>
            <a:spLocks noGrp="1"/>
          </p:cNvSpPr>
          <p:nvPr>
            <p:ph type="title"/>
          </p:nvPr>
        </p:nvSpPr>
        <p:spPr/>
        <p:txBody>
          <a:bodyPr>
            <a:normAutofit/>
          </a:bodyPr>
          <a:lstStyle/>
          <a:p>
            <a:r>
              <a:rPr lang="nb-NO" b="1" dirty="0" smtClean="0"/>
              <a:t>Domestic</a:t>
            </a:r>
            <a:r>
              <a:rPr lang="nb-NO" b="1" dirty="0" smtClean="0"/>
              <a:t> </a:t>
            </a:r>
            <a:r>
              <a:rPr lang="nb-NO" b="1" dirty="0"/>
              <a:t>violence</a:t>
            </a:r>
            <a:endParaRPr lang="nb-NO" altLang="nb-NO" b="1" dirty="0" smtClean="0"/>
          </a:p>
        </p:txBody>
      </p:sp>
      <p:sp>
        <p:nvSpPr>
          <p:cNvPr id="17411" name="Plassholder for innhold 2"/>
          <p:cNvSpPr>
            <a:spLocks noGrp="1"/>
          </p:cNvSpPr>
          <p:nvPr>
            <p:ph sz="half" idx="1"/>
          </p:nvPr>
        </p:nvSpPr>
        <p:spPr/>
        <p:txBody>
          <a:bodyPr/>
          <a:lstStyle/>
          <a:p>
            <a:endParaRPr lang="nb-NO" altLang="nb-NO" dirty="0" smtClean="0"/>
          </a:p>
        </p:txBody>
      </p:sp>
      <p:sp>
        <p:nvSpPr>
          <p:cNvPr id="17412" name="Plassholder for innhold 3"/>
          <p:cNvSpPr>
            <a:spLocks noGrp="1"/>
          </p:cNvSpPr>
          <p:nvPr>
            <p:ph sz="half" idx="2"/>
          </p:nvPr>
        </p:nvSpPr>
        <p:spPr/>
        <p:txBody>
          <a:bodyPr/>
          <a:lstStyle/>
          <a:p>
            <a:endParaRPr lang="nb-NO" altLang="nb-NO" dirty="0" smtClean="0"/>
          </a:p>
        </p:txBody>
      </p:sp>
      <p:pic>
        <p:nvPicPr>
          <p:cNvPr id="174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11926"/>
            <a:ext cx="9144000" cy="631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9934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561975"/>
            <a:ext cx="8229600" cy="1066825"/>
          </a:xfrm>
        </p:spPr>
        <p:txBody>
          <a:bodyPr>
            <a:normAutofit fontScale="90000"/>
          </a:bodyPr>
          <a:lstStyle/>
          <a:p>
            <a:r>
              <a:rPr lang="nb-NO" altLang="nb-NO" dirty="0" smtClean="0">
                <a:solidFill>
                  <a:schemeClr val="folHlink"/>
                </a:solidFill>
              </a:rPr>
              <a:t/>
            </a:r>
            <a:br>
              <a:rPr lang="nb-NO" altLang="nb-NO" dirty="0" smtClean="0">
                <a:solidFill>
                  <a:schemeClr val="folHlink"/>
                </a:solidFill>
              </a:rPr>
            </a:br>
            <a:r>
              <a:rPr lang="nb-NO" altLang="nb-NO" sz="4000" dirty="0" smtClean="0">
                <a:solidFill>
                  <a:schemeClr val="folHlink"/>
                </a:solidFill>
              </a:rPr>
              <a:t> </a:t>
            </a:r>
            <a:r>
              <a:rPr lang="nb-NO" altLang="nb-NO" sz="3600" b="1" dirty="0" err="1" smtClean="0"/>
              <a:t>Abuse</a:t>
            </a:r>
            <a:r>
              <a:rPr lang="nb-NO" altLang="nb-NO" sz="3600" b="1" dirty="0" smtClean="0"/>
              <a:t> </a:t>
            </a:r>
            <a:r>
              <a:rPr lang="nb-NO" altLang="nb-NO" sz="3600" b="1" dirty="0" smtClean="0"/>
              <a:t>has </a:t>
            </a:r>
            <a:r>
              <a:rPr lang="nb-NO" altLang="nb-NO" sz="3600" b="1" dirty="0" err="1" smtClean="0"/>
              <a:t>no</a:t>
            </a:r>
            <a:r>
              <a:rPr lang="nb-NO" altLang="nb-NO" sz="3600" b="1" dirty="0" smtClean="0"/>
              <a:t> age limit </a:t>
            </a:r>
          </a:p>
        </p:txBody>
      </p:sp>
      <p:sp>
        <p:nvSpPr>
          <p:cNvPr id="5123" name="Rectangle 3"/>
          <p:cNvSpPr>
            <a:spLocks noGrp="1" noChangeArrowheads="1"/>
          </p:cNvSpPr>
          <p:nvPr>
            <p:ph type="body" idx="1"/>
          </p:nvPr>
        </p:nvSpPr>
        <p:spPr>
          <a:xfrm>
            <a:off x="611560" y="1844824"/>
            <a:ext cx="8075240" cy="3960440"/>
          </a:xfrm>
        </p:spPr>
        <p:txBody>
          <a:bodyPr>
            <a:normAutofit fontScale="77500" lnSpcReduction="20000"/>
          </a:bodyPr>
          <a:lstStyle/>
          <a:p>
            <a:pPr>
              <a:buFont typeface="Times"/>
              <a:buNone/>
            </a:pPr>
            <a:r>
              <a:rPr lang="nb-NO" altLang="nb-NO" dirty="0" smtClean="0">
                <a:solidFill>
                  <a:schemeClr val="folHlink"/>
                </a:solidFill>
              </a:rPr>
              <a:t> </a:t>
            </a:r>
          </a:p>
          <a:p>
            <a:pPr>
              <a:lnSpc>
                <a:spcPct val="150000"/>
              </a:lnSpc>
              <a:buFont typeface="Times"/>
              <a:buNone/>
            </a:pPr>
            <a:r>
              <a:rPr lang="nb-NO" altLang="nb-NO" sz="3600" b="0" dirty="0" err="1" smtClean="0">
                <a:solidFill>
                  <a:schemeClr val="tx1"/>
                </a:solidFill>
              </a:rPr>
              <a:t>Based</a:t>
            </a:r>
            <a:r>
              <a:rPr lang="nb-NO" altLang="nb-NO" sz="3600" b="0" dirty="0" smtClean="0">
                <a:solidFill>
                  <a:schemeClr val="tx1"/>
                </a:solidFill>
              </a:rPr>
              <a:t> </a:t>
            </a:r>
            <a:r>
              <a:rPr lang="nb-NO" altLang="nb-NO" sz="3600" b="0" dirty="0" err="1" smtClean="0">
                <a:solidFill>
                  <a:schemeClr val="tx1"/>
                </a:solidFill>
              </a:rPr>
              <a:t>on</a:t>
            </a:r>
            <a:r>
              <a:rPr lang="nb-NO" altLang="nb-NO" sz="3600" b="0" dirty="0" smtClean="0">
                <a:solidFill>
                  <a:schemeClr val="tx1"/>
                </a:solidFill>
              </a:rPr>
              <a:t> </a:t>
            </a:r>
            <a:r>
              <a:rPr lang="nb-NO" altLang="nb-NO" sz="3600" b="0" dirty="0" err="1" smtClean="0">
                <a:solidFill>
                  <a:schemeClr val="tx1"/>
                </a:solidFill>
              </a:rPr>
              <a:t>international</a:t>
            </a:r>
            <a:r>
              <a:rPr lang="nb-NO" altLang="nb-NO" sz="3600" b="0" dirty="0" smtClean="0">
                <a:solidFill>
                  <a:schemeClr val="tx1"/>
                </a:solidFill>
              </a:rPr>
              <a:t> </a:t>
            </a:r>
            <a:r>
              <a:rPr lang="nb-NO" altLang="nb-NO" sz="3600" b="0" dirty="0" err="1" smtClean="0">
                <a:solidFill>
                  <a:schemeClr val="tx1"/>
                </a:solidFill>
              </a:rPr>
              <a:t>research</a:t>
            </a:r>
            <a:r>
              <a:rPr lang="nb-NO" altLang="nb-NO" sz="3600" b="0" dirty="0" smtClean="0">
                <a:solidFill>
                  <a:schemeClr val="tx1"/>
                </a:solidFill>
              </a:rPr>
              <a:t> and </a:t>
            </a:r>
            <a:r>
              <a:rPr lang="nb-NO" altLang="nb-NO" sz="3600" b="0" dirty="0" err="1" smtClean="0">
                <a:solidFill>
                  <a:schemeClr val="tx1"/>
                </a:solidFill>
              </a:rPr>
              <a:t>local</a:t>
            </a:r>
            <a:r>
              <a:rPr lang="nb-NO" altLang="nb-NO" sz="3600" b="0" dirty="0" smtClean="0">
                <a:solidFill>
                  <a:schemeClr val="tx1"/>
                </a:solidFill>
              </a:rPr>
              <a:t> </a:t>
            </a:r>
            <a:r>
              <a:rPr lang="nb-NO" altLang="nb-NO" sz="3600" b="0" dirty="0" err="1" smtClean="0">
                <a:solidFill>
                  <a:schemeClr val="tx1"/>
                </a:solidFill>
              </a:rPr>
              <a:t>clinical</a:t>
            </a:r>
            <a:r>
              <a:rPr lang="nb-NO" altLang="nb-NO" sz="3600" b="0" dirty="0" smtClean="0">
                <a:solidFill>
                  <a:schemeClr val="tx1"/>
                </a:solidFill>
              </a:rPr>
              <a:t> </a:t>
            </a:r>
            <a:r>
              <a:rPr lang="nb-NO" altLang="nb-NO" sz="3600" b="0" dirty="0" err="1" smtClean="0">
                <a:solidFill>
                  <a:schemeClr val="tx1"/>
                </a:solidFill>
              </a:rPr>
              <a:t>experience</a:t>
            </a:r>
            <a:r>
              <a:rPr lang="nb-NO" altLang="nb-NO" sz="3600" b="0" dirty="0" smtClean="0">
                <a:solidFill>
                  <a:schemeClr val="tx1"/>
                </a:solidFill>
              </a:rPr>
              <a:t> </a:t>
            </a:r>
            <a:r>
              <a:rPr lang="nb-NO" altLang="nb-NO" sz="3600" b="0" dirty="0" err="1" smtClean="0">
                <a:solidFill>
                  <a:schemeClr val="tx1"/>
                </a:solidFill>
              </a:rPr>
              <a:t>we</a:t>
            </a:r>
            <a:r>
              <a:rPr lang="nb-NO" altLang="nb-NO" sz="3600" b="0" dirty="0" smtClean="0">
                <a:solidFill>
                  <a:schemeClr val="tx1"/>
                </a:solidFill>
              </a:rPr>
              <a:t> </a:t>
            </a:r>
            <a:r>
              <a:rPr lang="nb-NO" altLang="nb-NO" sz="3600" b="0" dirty="0" err="1" smtClean="0">
                <a:solidFill>
                  <a:schemeClr val="tx1"/>
                </a:solidFill>
              </a:rPr>
              <a:t>estimate</a:t>
            </a:r>
            <a:r>
              <a:rPr lang="nb-NO" altLang="nb-NO" sz="3600" b="0" dirty="0" smtClean="0">
                <a:solidFill>
                  <a:schemeClr val="tx1"/>
                </a:solidFill>
              </a:rPr>
              <a:t> </a:t>
            </a:r>
            <a:r>
              <a:rPr lang="nb-NO" altLang="nb-NO" sz="3600" b="0" dirty="0" err="1" smtClean="0">
                <a:solidFill>
                  <a:schemeClr val="tx1"/>
                </a:solidFill>
              </a:rPr>
              <a:t>that</a:t>
            </a:r>
            <a:r>
              <a:rPr lang="nb-NO" altLang="nb-NO" sz="3600" b="0" dirty="0" smtClean="0">
                <a:solidFill>
                  <a:schemeClr val="tx1"/>
                </a:solidFill>
              </a:rPr>
              <a:t> 4 – 6 per cent </a:t>
            </a:r>
            <a:r>
              <a:rPr lang="nb-NO" altLang="nb-NO" sz="3600" b="0" dirty="0" err="1" smtClean="0">
                <a:solidFill>
                  <a:schemeClr val="tx1"/>
                </a:solidFill>
              </a:rPr>
              <a:t>of</a:t>
            </a:r>
            <a:r>
              <a:rPr lang="nb-NO" altLang="nb-NO" sz="3600" b="0" dirty="0" smtClean="0">
                <a:solidFill>
                  <a:schemeClr val="tx1"/>
                </a:solidFill>
              </a:rPr>
              <a:t> </a:t>
            </a:r>
            <a:r>
              <a:rPr lang="nb-NO" altLang="nb-NO" sz="3600" b="0" dirty="0" err="1" smtClean="0">
                <a:solidFill>
                  <a:schemeClr val="tx1"/>
                </a:solidFill>
              </a:rPr>
              <a:t>the</a:t>
            </a:r>
            <a:r>
              <a:rPr lang="nb-NO" altLang="nb-NO" sz="3600" b="0" dirty="0" smtClean="0">
                <a:solidFill>
                  <a:schemeClr val="tx1"/>
                </a:solidFill>
              </a:rPr>
              <a:t> </a:t>
            </a:r>
            <a:r>
              <a:rPr lang="nb-NO" altLang="nb-NO" sz="3600" b="0" dirty="0" err="1" smtClean="0">
                <a:solidFill>
                  <a:schemeClr val="tx1"/>
                </a:solidFill>
              </a:rPr>
              <a:t>elderly</a:t>
            </a:r>
            <a:r>
              <a:rPr lang="nb-NO" altLang="nb-NO" sz="3600" b="0" dirty="0" smtClean="0">
                <a:solidFill>
                  <a:schemeClr val="tx1"/>
                </a:solidFill>
              </a:rPr>
              <a:t> </a:t>
            </a:r>
            <a:r>
              <a:rPr lang="nb-NO" altLang="nb-NO" sz="3600" b="0" dirty="0" err="1" smtClean="0">
                <a:solidFill>
                  <a:schemeClr val="tx1"/>
                </a:solidFill>
              </a:rPr>
              <a:t>population</a:t>
            </a:r>
            <a:r>
              <a:rPr lang="nb-NO" altLang="nb-NO" sz="3600" b="0" dirty="0" smtClean="0">
                <a:solidFill>
                  <a:schemeClr val="tx1"/>
                </a:solidFill>
              </a:rPr>
              <a:t> (+65 </a:t>
            </a:r>
            <a:r>
              <a:rPr lang="nb-NO" altLang="nb-NO" sz="3600" b="0" dirty="0" err="1" smtClean="0">
                <a:solidFill>
                  <a:schemeClr val="tx1"/>
                </a:solidFill>
              </a:rPr>
              <a:t>years</a:t>
            </a:r>
            <a:r>
              <a:rPr lang="nb-NO" altLang="nb-NO" sz="3600" b="0" dirty="0" smtClean="0">
                <a:solidFill>
                  <a:schemeClr val="tx1"/>
                </a:solidFill>
              </a:rPr>
              <a:t> </a:t>
            </a:r>
            <a:r>
              <a:rPr lang="nb-NO" altLang="nb-NO" sz="3600" b="0" dirty="0" err="1" smtClean="0">
                <a:solidFill>
                  <a:schemeClr val="tx1"/>
                </a:solidFill>
              </a:rPr>
              <a:t>of</a:t>
            </a:r>
            <a:r>
              <a:rPr lang="nb-NO" altLang="nb-NO" sz="3600" b="0" dirty="0" smtClean="0">
                <a:solidFill>
                  <a:schemeClr val="tx1"/>
                </a:solidFill>
              </a:rPr>
              <a:t> age) in Norway has </a:t>
            </a:r>
            <a:r>
              <a:rPr lang="nb-NO" altLang="nb-NO" sz="3600" b="0" dirty="0" err="1" smtClean="0">
                <a:solidFill>
                  <a:schemeClr val="tx1"/>
                </a:solidFill>
              </a:rPr>
              <a:t>been</a:t>
            </a:r>
            <a:r>
              <a:rPr lang="nb-NO" altLang="nb-NO" sz="3600" b="0" dirty="0" smtClean="0">
                <a:solidFill>
                  <a:schemeClr val="tx1"/>
                </a:solidFill>
              </a:rPr>
              <a:t> </a:t>
            </a:r>
            <a:r>
              <a:rPr lang="nb-NO" altLang="nb-NO" sz="3600" b="0" dirty="0" err="1" smtClean="0">
                <a:solidFill>
                  <a:schemeClr val="tx1"/>
                </a:solidFill>
              </a:rPr>
              <a:t>exposed</a:t>
            </a:r>
            <a:r>
              <a:rPr lang="nb-NO" altLang="nb-NO" sz="3600" b="0" dirty="0" smtClean="0">
                <a:solidFill>
                  <a:schemeClr val="tx1"/>
                </a:solidFill>
              </a:rPr>
              <a:t> to </a:t>
            </a:r>
            <a:r>
              <a:rPr lang="nb-NO" altLang="nb-NO" sz="3600" b="0" dirty="0" err="1" smtClean="0">
                <a:solidFill>
                  <a:schemeClr val="tx1"/>
                </a:solidFill>
              </a:rPr>
              <a:t>abuse</a:t>
            </a:r>
            <a:r>
              <a:rPr lang="nb-NO" altLang="nb-NO" sz="3600" b="0" dirty="0" smtClean="0">
                <a:solidFill>
                  <a:schemeClr val="tx1"/>
                </a:solidFill>
              </a:rPr>
              <a:t> </a:t>
            </a:r>
            <a:r>
              <a:rPr lang="nb-NO" altLang="nb-NO" sz="3600" b="0" dirty="0" err="1" smtClean="0">
                <a:solidFill>
                  <a:schemeClr val="tx1"/>
                </a:solidFill>
              </a:rPr>
              <a:t>each</a:t>
            </a:r>
            <a:r>
              <a:rPr lang="nb-NO" altLang="nb-NO" sz="3600" b="0" dirty="0" smtClean="0">
                <a:solidFill>
                  <a:schemeClr val="tx1"/>
                </a:solidFill>
              </a:rPr>
              <a:t> </a:t>
            </a:r>
            <a:r>
              <a:rPr lang="nb-NO" altLang="nb-NO" sz="3600" b="0" dirty="0" err="1" smtClean="0">
                <a:solidFill>
                  <a:schemeClr val="tx1"/>
                </a:solidFill>
              </a:rPr>
              <a:t>year</a:t>
            </a:r>
            <a:r>
              <a:rPr lang="nb-NO" altLang="nb-NO" sz="3600" b="0" dirty="0" smtClean="0">
                <a:solidFill>
                  <a:schemeClr val="tx1"/>
                </a:solidFill>
              </a:rPr>
              <a:t> </a:t>
            </a:r>
          </a:p>
          <a:p>
            <a:pPr>
              <a:lnSpc>
                <a:spcPct val="150000"/>
              </a:lnSpc>
              <a:buFont typeface="Times"/>
              <a:buNone/>
            </a:pPr>
            <a:endParaRPr lang="nb-NO" altLang="nb-NO" sz="3200" b="0" dirty="0" smtClean="0">
              <a:solidFill>
                <a:schemeClr val="folHlink"/>
              </a:solidFill>
            </a:endParaRPr>
          </a:p>
          <a:p>
            <a:pPr>
              <a:lnSpc>
                <a:spcPct val="150000"/>
              </a:lnSpc>
              <a:buFont typeface="Times"/>
              <a:buNone/>
            </a:pPr>
            <a:r>
              <a:rPr lang="nb-NO" altLang="nb-NO" sz="3200" b="0" dirty="0" smtClean="0">
                <a:solidFill>
                  <a:schemeClr val="folHlink"/>
                </a:solidFill>
              </a:rPr>
              <a:t>                                     </a:t>
            </a:r>
            <a:r>
              <a:rPr lang="nb-NO" altLang="nb-NO" sz="3200" b="0" dirty="0" smtClean="0">
                <a:solidFill>
                  <a:schemeClr val="tx1"/>
                </a:solidFill>
              </a:rPr>
              <a:t>WHO </a:t>
            </a:r>
            <a:r>
              <a:rPr lang="nb-NO" altLang="nb-NO" sz="3200" b="0" dirty="0" smtClean="0">
                <a:solidFill>
                  <a:schemeClr val="tx1"/>
                </a:solidFill>
              </a:rPr>
              <a:t>2008, NKVTS </a:t>
            </a:r>
            <a:r>
              <a:rPr lang="nb-NO" altLang="nb-NO" sz="3200" b="0" dirty="0" smtClean="0">
                <a:solidFill>
                  <a:schemeClr val="tx1"/>
                </a:solidFill>
              </a:rPr>
              <a:t>2007</a:t>
            </a:r>
            <a:endParaRPr lang="nb-NO" altLang="nb-NO" sz="3200" b="0" dirty="0" smtClean="0">
              <a:solidFill>
                <a:schemeClr val="tx1"/>
              </a:solidFill>
            </a:endParaRPr>
          </a:p>
        </p:txBody>
      </p:sp>
    </p:spTree>
    <p:extLst>
      <p:ext uri="{BB962C8B-B14F-4D97-AF65-F5344CB8AC3E}">
        <p14:creationId xmlns:p14="http://schemas.microsoft.com/office/powerpoint/2010/main" val="711587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type="title"/>
          </p:nvPr>
        </p:nvSpPr>
        <p:spPr>
          <a:xfrm>
            <a:off x="457200" y="561975"/>
            <a:ext cx="8229600" cy="868363"/>
          </a:xfrm>
          <a:prstGeom prst="rect">
            <a:avLst/>
          </a:prstGeom>
        </p:spPr>
        <p:txBody>
          <a:bodyPr/>
          <a:lstStyle>
            <a:lvl1pPr algn="ctr"/>
          </a:lstStyle>
          <a:p>
            <a:r>
              <a:rPr b="1" dirty="0"/>
              <a:t>Oslo emergency agency</a:t>
            </a:r>
          </a:p>
        </p:txBody>
      </p:sp>
      <p:sp>
        <p:nvSpPr>
          <p:cNvPr id="78" name="Shape 78"/>
          <p:cNvSpPr>
            <a:spLocks noGrp="1"/>
          </p:cNvSpPr>
          <p:nvPr>
            <p:ph type="body" idx="1"/>
          </p:nvPr>
        </p:nvSpPr>
        <p:spPr>
          <a:xfrm>
            <a:off x="457200" y="1624012"/>
            <a:ext cx="8229600" cy="4414839"/>
          </a:xfrm>
          <a:prstGeom prst="rect">
            <a:avLst/>
          </a:prstGeom>
        </p:spPr>
        <p:txBody>
          <a:bodyPr/>
          <a:lstStyle/>
          <a:p>
            <a:pPr marL="285750" indent="-285750">
              <a:defRPr sz="2400">
                <a:solidFill>
                  <a:srgbClr val="000000"/>
                </a:solidFill>
              </a:defRPr>
            </a:pPr>
            <a:r>
              <a:rPr dirty="0" smtClean="0"/>
              <a:t>			Same </a:t>
            </a:r>
            <a:r>
              <a:rPr dirty="0"/>
              <a:t>location last 110 years</a:t>
            </a:r>
            <a:endParaRPr sz="1600" b="0" dirty="0"/>
          </a:p>
          <a:p>
            <a:pPr marL="285750" indent="-285750">
              <a:defRPr sz="2400">
                <a:solidFill>
                  <a:srgbClr val="000000"/>
                </a:solidFill>
              </a:defRPr>
            </a:pPr>
            <a:endParaRPr sz="1600" b="0" dirty="0"/>
          </a:p>
          <a:p>
            <a:pPr marL="285750" indent="-285750">
              <a:defRPr sz="2400">
                <a:solidFill>
                  <a:srgbClr val="000000"/>
                </a:solidFill>
              </a:defRPr>
            </a:pPr>
            <a:r>
              <a:rPr dirty="0" smtClean="0"/>
              <a:t>			A </a:t>
            </a:r>
            <a:r>
              <a:rPr dirty="0"/>
              <a:t>place to turn to for almost all emergencies:</a:t>
            </a:r>
            <a:endParaRPr sz="1600" b="0" dirty="0"/>
          </a:p>
          <a:p>
            <a:pPr marL="285750" indent="-285750">
              <a:buSzPct val="100000"/>
              <a:buFont typeface="Arial"/>
              <a:buChar char="•"/>
              <a:defRPr sz="2400">
                <a:solidFill>
                  <a:srgbClr val="000000"/>
                </a:solidFill>
              </a:defRPr>
            </a:pPr>
            <a:endParaRPr sz="1600" b="0" dirty="0"/>
          </a:p>
          <a:p>
            <a:pPr marL="1184275" lvl="3" indent="-285750">
              <a:buSzPct val="100000"/>
              <a:buFont typeface="Lucida Grande"/>
              <a:buChar char="–"/>
              <a:defRPr sz="2400">
                <a:solidFill>
                  <a:srgbClr val="000000"/>
                </a:solidFill>
              </a:defRPr>
            </a:pPr>
            <a:r>
              <a:rPr dirty="0"/>
              <a:t>Acute disease</a:t>
            </a:r>
            <a:endParaRPr sz="1600" b="0" dirty="0"/>
          </a:p>
          <a:p>
            <a:pPr marL="1184275" lvl="3" indent="-285750">
              <a:buSzPct val="100000"/>
              <a:buFont typeface="Lucida Grande"/>
              <a:buChar char="–"/>
              <a:defRPr sz="2400">
                <a:solidFill>
                  <a:srgbClr val="000000"/>
                </a:solidFill>
              </a:defRPr>
            </a:pPr>
            <a:r>
              <a:rPr dirty="0"/>
              <a:t>Intoxication</a:t>
            </a:r>
            <a:endParaRPr sz="1600" b="0" dirty="0"/>
          </a:p>
          <a:p>
            <a:pPr marL="1184275" lvl="3" indent="-285750">
              <a:buSzPct val="100000"/>
              <a:buFont typeface="Lucida Grande"/>
              <a:buChar char="–"/>
              <a:defRPr sz="2400">
                <a:solidFill>
                  <a:srgbClr val="000000"/>
                </a:solidFill>
              </a:defRPr>
            </a:pPr>
            <a:r>
              <a:rPr dirty="0"/>
              <a:t>Minor surgery</a:t>
            </a:r>
            <a:endParaRPr sz="1600" b="0" dirty="0"/>
          </a:p>
          <a:p>
            <a:pPr marL="1184275" lvl="3" indent="-285750">
              <a:buSzPct val="100000"/>
              <a:buFont typeface="Lucida Grande"/>
              <a:buChar char="–"/>
              <a:defRPr sz="2400">
                <a:solidFill>
                  <a:srgbClr val="000000"/>
                </a:solidFill>
              </a:defRPr>
            </a:pPr>
            <a:r>
              <a:rPr dirty="0" smtClean="0"/>
              <a:t>Psychiatry</a:t>
            </a:r>
            <a:endParaRPr sz="1600" b="0" dirty="0" smtClean="0"/>
          </a:p>
          <a:p>
            <a:pPr marL="1184275" lvl="3" indent="-285750">
              <a:buSzPct val="100000"/>
              <a:buFont typeface="Lucida Grande"/>
              <a:buChar char="–"/>
              <a:defRPr sz="2400">
                <a:solidFill>
                  <a:srgbClr val="000000"/>
                </a:solidFill>
              </a:defRPr>
            </a:pPr>
            <a:endParaRPr sz="1600" b="0" dirty="0" smtClean="0"/>
          </a:p>
          <a:p>
            <a:pPr marL="285750" lvl="3" indent="612775">
              <a:defRPr sz="2400">
                <a:solidFill>
                  <a:srgbClr val="000000"/>
                </a:solidFill>
              </a:defRPr>
            </a:pPr>
            <a:r>
              <a:rPr dirty="0" smtClean="0"/>
              <a:t>Acute social need – both material and </a:t>
            </a:r>
            <a:r>
              <a:rPr lang="nb-NO" dirty="0" smtClean="0"/>
              <a:t>  					</a:t>
            </a:r>
            <a:r>
              <a:rPr dirty="0" smtClean="0"/>
              <a:t>psychosocial</a:t>
            </a:r>
            <a:r>
              <a:rPr lang="nb-NO" dirty="0" smtClean="0"/>
              <a:t>    </a:t>
            </a:r>
          </a:p>
          <a:p>
            <a:pPr marL="285750" lvl="3" indent="612775">
              <a:defRPr sz="2400">
                <a:solidFill>
                  <a:srgbClr val="000000"/>
                </a:solidFill>
              </a:defRPr>
            </a:pPr>
            <a:endParaRPr sz="1600" b="0" dirty="0"/>
          </a:p>
          <a:p>
            <a:pPr marL="285750" lvl="3" indent="612775">
              <a:defRPr sz="2400">
                <a:solidFill>
                  <a:srgbClr val="000000"/>
                </a:solidFill>
              </a:defRPr>
            </a:pPr>
            <a:r>
              <a:rPr dirty="0"/>
              <a:t>Multi/cross professional</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tel 6"/>
          <p:cNvSpPr>
            <a:spLocks noGrp="1"/>
          </p:cNvSpPr>
          <p:nvPr>
            <p:ph type="title" idx="4294967295"/>
          </p:nvPr>
        </p:nvSpPr>
        <p:spPr>
          <a:xfrm>
            <a:off x="755576" y="561975"/>
            <a:ext cx="7931224" cy="868363"/>
          </a:xfrm>
        </p:spPr>
        <p:txBody>
          <a:bodyPr anchor="ctr"/>
          <a:lstStyle/>
          <a:p>
            <a:pPr eaLnBrk="1" hangingPunct="1"/>
            <a:r>
              <a:rPr lang="nb-NO" altLang="nb-NO" b="1" dirty="0" err="1" smtClean="0"/>
              <a:t>What</a:t>
            </a:r>
            <a:r>
              <a:rPr lang="nb-NO" altLang="nb-NO" b="1" dirty="0" smtClean="0"/>
              <a:t> is elder </a:t>
            </a:r>
            <a:r>
              <a:rPr lang="nb-NO" altLang="nb-NO" b="1" dirty="0" err="1" smtClean="0"/>
              <a:t>abuse</a:t>
            </a:r>
            <a:endParaRPr lang="nb-NO" altLang="nb-NO" b="1" dirty="0" smtClean="0"/>
          </a:p>
        </p:txBody>
      </p:sp>
      <p:pic>
        <p:nvPicPr>
          <p:cNvPr id="8195" name="Picture 2" descr="iStock_000011119461XLarge"/>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755576" y="1464149"/>
            <a:ext cx="7335121" cy="4299620"/>
          </a:xfrm>
        </p:spPr>
      </p:pic>
      <p:sp>
        <p:nvSpPr>
          <p:cNvPr id="8196" name="Rektangel 3"/>
          <p:cNvSpPr>
            <a:spLocks noChangeArrowheads="1"/>
          </p:cNvSpPr>
          <p:nvPr/>
        </p:nvSpPr>
        <p:spPr bwMode="auto">
          <a:xfrm>
            <a:off x="683568" y="1628800"/>
            <a:ext cx="3528392"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30000"/>
              </a:spcBef>
              <a:buClr>
                <a:schemeClr val="tx1"/>
              </a:buClr>
              <a:buFont typeface="Times"/>
              <a:buChar char="•"/>
              <a:defRPr sz="2400">
                <a:solidFill>
                  <a:schemeClr val="bg1"/>
                </a:solidFill>
                <a:latin typeface="Arial" pitchFamily="34" charset="0"/>
              </a:defRPr>
            </a:lvl1pPr>
            <a:lvl2pPr marL="742950" indent="-285750" algn="l">
              <a:spcBef>
                <a:spcPct val="30000"/>
              </a:spcBef>
              <a:buClr>
                <a:schemeClr val="tx1"/>
              </a:buClr>
              <a:buFont typeface="Times"/>
              <a:buChar char="•"/>
              <a:defRPr sz="2400">
                <a:solidFill>
                  <a:schemeClr val="bg1"/>
                </a:solidFill>
                <a:latin typeface="Arial" pitchFamily="34" charset="0"/>
              </a:defRPr>
            </a:lvl2pPr>
            <a:lvl3pPr marL="1143000" indent="-228600" algn="l">
              <a:spcBef>
                <a:spcPct val="30000"/>
              </a:spcBef>
              <a:buClr>
                <a:schemeClr val="tx1"/>
              </a:buClr>
              <a:buFont typeface="Times"/>
              <a:buChar char="•"/>
              <a:defRPr sz="2400">
                <a:solidFill>
                  <a:schemeClr val="bg1"/>
                </a:solidFill>
                <a:latin typeface="Arial" pitchFamily="34" charset="0"/>
              </a:defRPr>
            </a:lvl3pPr>
            <a:lvl4pPr marL="1600200" indent="-228600" algn="l">
              <a:spcBef>
                <a:spcPct val="30000"/>
              </a:spcBef>
              <a:buClr>
                <a:schemeClr val="tx1"/>
              </a:buClr>
              <a:buFont typeface="Times"/>
              <a:buChar char="•"/>
              <a:defRPr sz="2400">
                <a:solidFill>
                  <a:schemeClr val="bg1"/>
                </a:solidFill>
                <a:latin typeface="Arial" pitchFamily="34" charset="0"/>
              </a:defRPr>
            </a:lvl4pPr>
            <a:lvl5pPr marL="2057400" indent="-228600" algn="l">
              <a:spcBef>
                <a:spcPct val="30000"/>
              </a:spcBef>
              <a:buClr>
                <a:schemeClr val="tx1"/>
              </a:buClr>
              <a:buFont typeface="Times"/>
              <a:buChar char="•"/>
              <a:defRPr sz="2400">
                <a:solidFill>
                  <a:schemeClr val="bg1"/>
                </a:solidFill>
                <a:latin typeface="Arial" pitchFamily="34" charset="0"/>
              </a:defRPr>
            </a:lvl5pPr>
            <a:lvl6pPr marL="2514600" indent="-228600" eaLnBrk="0" fontAlgn="base" hangingPunct="0">
              <a:spcBef>
                <a:spcPct val="30000"/>
              </a:spcBef>
              <a:spcAft>
                <a:spcPct val="0"/>
              </a:spcAft>
              <a:buClr>
                <a:schemeClr val="tx1"/>
              </a:buClr>
              <a:buFont typeface="Times"/>
              <a:buChar char="•"/>
              <a:defRPr sz="2400">
                <a:solidFill>
                  <a:schemeClr val="bg1"/>
                </a:solidFill>
                <a:latin typeface="Arial" pitchFamily="34" charset="0"/>
              </a:defRPr>
            </a:lvl6pPr>
            <a:lvl7pPr marL="2971800" indent="-228600" eaLnBrk="0" fontAlgn="base" hangingPunct="0">
              <a:spcBef>
                <a:spcPct val="30000"/>
              </a:spcBef>
              <a:spcAft>
                <a:spcPct val="0"/>
              </a:spcAft>
              <a:buClr>
                <a:schemeClr val="tx1"/>
              </a:buClr>
              <a:buFont typeface="Times"/>
              <a:buChar char="•"/>
              <a:defRPr sz="2400">
                <a:solidFill>
                  <a:schemeClr val="bg1"/>
                </a:solidFill>
                <a:latin typeface="Arial" pitchFamily="34" charset="0"/>
              </a:defRPr>
            </a:lvl7pPr>
            <a:lvl8pPr marL="3429000" indent="-228600" eaLnBrk="0" fontAlgn="base" hangingPunct="0">
              <a:spcBef>
                <a:spcPct val="30000"/>
              </a:spcBef>
              <a:spcAft>
                <a:spcPct val="0"/>
              </a:spcAft>
              <a:buClr>
                <a:schemeClr val="tx1"/>
              </a:buClr>
              <a:buFont typeface="Times"/>
              <a:buChar char="•"/>
              <a:defRPr sz="2400">
                <a:solidFill>
                  <a:schemeClr val="bg1"/>
                </a:solidFill>
                <a:latin typeface="Arial" pitchFamily="34" charset="0"/>
              </a:defRPr>
            </a:lvl8pPr>
            <a:lvl9pPr marL="3886200" indent="-228600" eaLnBrk="0" fontAlgn="base" hangingPunct="0">
              <a:spcBef>
                <a:spcPct val="30000"/>
              </a:spcBef>
              <a:spcAft>
                <a:spcPct val="0"/>
              </a:spcAft>
              <a:buClr>
                <a:schemeClr val="tx1"/>
              </a:buClr>
              <a:buFont typeface="Times"/>
              <a:buChar char="•"/>
              <a:defRPr sz="2400">
                <a:solidFill>
                  <a:schemeClr val="bg1"/>
                </a:solidFill>
                <a:latin typeface="Arial" pitchFamily="34" charset="0"/>
              </a:defRPr>
            </a:lvl9pPr>
          </a:lstStyle>
          <a:p>
            <a:pPr eaLnBrk="1" hangingPunct="1">
              <a:spcBef>
                <a:spcPct val="0"/>
              </a:spcBef>
              <a:buClr>
                <a:srgbClr val="FFFFFF"/>
              </a:buClr>
              <a:buFontTx/>
              <a:buNone/>
            </a:pPr>
            <a:r>
              <a:rPr lang="nb-NO" altLang="nb-NO" sz="2800" dirty="0" err="1">
                <a:solidFill>
                  <a:srgbClr val="00366C"/>
                </a:solidFill>
                <a:latin typeface="+mn-lt"/>
              </a:rPr>
              <a:t>Physical</a:t>
            </a:r>
            <a:endParaRPr lang="nb-NO" altLang="nb-NO" sz="2800" dirty="0">
              <a:solidFill>
                <a:srgbClr val="00366C"/>
              </a:solidFill>
              <a:latin typeface="+mn-lt"/>
            </a:endParaRPr>
          </a:p>
          <a:p>
            <a:pPr eaLnBrk="1" hangingPunct="1">
              <a:spcBef>
                <a:spcPct val="0"/>
              </a:spcBef>
              <a:buClr>
                <a:srgbClr val="FFFFFF"/>
              </a:buClr>
              <a:buFontTx/>
              <a:buNone/>
            </a:pPr>
            <a:endParaRPr lang="nb-NO" altLang="nb-NO" sz="2800" dirty="0">
              <a:solidFill>
                <a:srgbClr val="00366C"/>
              </a:solidFill>
              <a:latin typeface="+mn-lt"/>
            </a:endParaRPr>
          </a:p>
          <a:p>
            <a:pPr eaLnBrk="1" hangingPunct="1">
              <a:spcBef>
                <a:spcPct val="0"/>
              </a:spcBef>
              <a:buClr>
                <a:srgbClr val="FFFFFF"/>
              </a:buClr>
              <a:buFontTx/>
              <a:buNone/>
            </a:pPr>
            <a:r>
              <a:rPr lang="nb-NO" altLang="nb-NO" sz="2800" dirty="0" err="1">
                <a:solidFill>
                  <a:srgbClr val="00366C"/>
                </a:solidFill>
                <a:latin typeface="+mn-lt"/>
              </a:rPr>
              <a:t>Emotional</a:t>
            </a:r>
            <a:endParaRPr lang="nb-NO" altLang="nb-NO" sz="2800" dirty="0">
              <a:solidFill>
                <a:srgbClr val="00366C"/>
              </a:solidFill>
              <a:latin typeface="+mn-lt"/>
            </a:endParaRPr>
          </a:p>
          <a:p>
            <a:pPr eaLnBrk="1" hangingPunct="1">
              <a:spcBef>
                <a:spcPct val="0"/>
              </a:spcBef>
              <a:buClr>
                <a:srgbClr val="FFFFFF"/>
              </a:buClr>
              <a:buFontTx/>
              <a:buNone/>
            </a:pPr>
            <a:endParaRPr lang="nb-NO" altLang="nb-NO" sz="2800" dirty="0">
              <a:solidFill>
                <a:srgbClr val="00366C"/>
              </a:solidFill>
              <a:latin typeface="+mn-lt"/>
            </a:endParaRPr>
          </a:p>
          <a:p>
            <a:pPr eaLnBrk="1" hangingPunct="1">
              <a:spcBef>
                <a:spcPct val="0"/>
              </a:spcBef>
              <a:buClr>
                <a:srgbClr val="FFFFFF"/>
              </a:buClr>
              <a:buFontTx/>
              <a:buNone/>
            </a:pPr>
            <a:r>
              <a:rPr lang="nb-NO" altLang="nb-NO" sz="2800" dirty="0">
                <a:solidFill>
                  <a:srgbClr val="00366C"/>
                </a:solidFill>
                <a:latin typeface="+mn-lt"/>
              </a:rPr>
              <a:t>Financial/material</a:t>
            </a:r>
          </a:p>
          <a:p>
            <a:pPr eaLnBrk="1" hangingPunct="1">
              <a:spcBef>
                <a:spcPct val="0"/>
              </a:spcBef>
              <a:buClr>
                <a:srgbClr val="FFFFFF"/>
              </a:buClr>
              <a:buFontTx/>
              <a:buNone/>
            </a:pPr>
            <a:endParaRPr lang="nb-NO" altLang="nb-NO" sz="2800" dirty="0">
              <a:solidFill>
                <a:srgbClr val="00366C"/>
              </a:solidFill>
              <a:latin typeface="+mn-lt"/>
            </a:endParaRPr>
          </a:p>
          <a:p>
            <a:pPr eaLnBrk="1" hangingPunct="1">
              <a:spcBef>
                <a:spcPct val="0"/>
              </a:spcBef>
              <a:buClr>
                <a:srgbClr val="FFFFFF"/>
              </a:buClr>
              <a:buFontTx/>
              <a:buNone/>
            </a:pPr>
            <a:r>
              <a:rPr lang="nb-NO" altLang="nb-NO" sz="2800" dirty="0" err="1">
                <a:solidFill>
                  <a:srgbClr val="00366C"/>
                </a:solidFill>
                <a:latin typeface="+mn-lt"/>
              </a:rPr>
              <a:t>Sexual</a:t>
            </a:r>
            <a:endParaRPr lang="nb-NO" altLang="nb-NO" sz="2800" dirty="0">
              <a:solidFill>
                <a:srgbClr val="00366C"/>
              </a:solidFill>
              <a:latin typeface="+mn-lt"/>
            </a:endParaRPr>
          </a:p>
          <a:p>
            <a:pPr eaLnBrk="1" hangingPunct="1">
              <a:spcBef>
                <a:spcPct val="0"/>
              </a:spcBef>
              <a:buClr>
                <a:srgbClr val="FFFFFF"/>
              </a:buClr>
              <a:buFontTx/>
              <a:buNone/>
            </a:pPr>
            <a:endParaRPr lang="nb-NO" altLang="nb-NO" sz="2800" dirty="0">
              <a:solidFill>
                <a:srgbClr val="00366C"/>
              </a:solidFill>
              <a:latin typeface="+mn-lt"/>
            </a:endParaRPr>
          </a:p>
          <a:p>
            <a:pPr eaLnBrk="1" hangingPunct="1">
              <a:spcBef>
                <a:spcPct val="0"/>
              </a:spcBef>
              <a:buClr>
                <a:srgbClr val="FFFFFF"/>
              </a:buClr>
              <a:buFontTx/>
              <a:buNone/>
            </a:pPr>
            <a:r>
              <a:rPr lang="nb-NO" altLang="nb-NO" sz="2800" dirty="0" err="1" smtClean="0">
                <a:solidFill>
                  <a:srgbClr val="00366C"/>
                </a:solidFill>
                <a:latin typeface="+mn-lt"/>
              </a:rPr>
              <a:t>Neglect</a:t>
            </a:r>
            <a:r>
              <a:rPr lang="nb-NO" altLang="nb-NO" sz="2800" dirty="0" smtClean="0">
                <a:solidFill>
                  <a:srgbClr val="00366C"/>
                </a:solidFill>
                <a:latin typeface="+mn-lt"/>
              </a:rPr>
              <a:t>   </a:t>
            </a:r>
            <a:r>
              <a:rPr lang="nb-NO" altLang="nb-NO" sz="1400" dirty="0" smtClean="0">
                <a:solidFill>
                  <a:srgbClr val="00366C"/>
                </a:solidFill>
              </a:rPr>
              <a:t>(WHO </a:t>
            </a:r>
            <a:r>
              <a:rPr lang="nb-NO" altLang="nb-NO" sz="1400" dirty="0">
                <a:solidFill>
                  <a:srgbClr val="00366C"/>
                </a:solidFill>
              </a:rPr>
              <a:t>2002)	</a:t>
            </a:r>
            <a:r>
              <a:rPr lang="nb-NO" altLang="nb-NO" sz="1200" dirty="0">
                <a:solidFill>
                  <a:srgbClr val="00366C"/>
                </a:solidFill>
              </a:rPr>
              <a:t>				</a:t>
            </a:r>
          </a:p>
        </p:txBody>
      </p:sp>
    </p:spTree>
    <p:extLst>
      <p:ext uri="{BB962C8B-B14F-4D97-AF65-F5344CB8AC3E}">
        <p14:creationId xmlns:p14="http://schemas.microsoft.com/office/powerpoint/2010/main" val="6838108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nchor="ctr"/>
          <a:lstStyle/>
          <a:p>
            <a:pPr eaLnBrk="1" hangingPunct="1"/>
            <a:r>
              <a:rPr lang="nb-NO" altLang="nb-NO" b="1" dirty="0" smtClean="0"/>
              <a:t>Barriers </a:t>
            </a:r>
            <a:r>
              <a:rPr lang="nb-NO" altLang="nb-NO" b="1" dirty="0" err="1" smtClean="0"/>
              <a:t>within</a:t>
            </a:r>
            <a:r>
              <a:rPr lang="nb-NO" altLang="nb-NO" b="1" dirty="0" smtClean="0"/>
              <a:t> </a:t>
            </a:r>
            <a:r>
              <a:rPr lang="nb-NO" altLang="nb-NO" b="1" dirty="0" err="1" smtClean="0"/>
              <a:t>the</a:t>
            </a:r>
            <a:r>
              <a:rPr lang="nb-NO" altLang="nb-NO" b="1" dirty="0" smtClean="0"/>
              <a:t> </a:t>
            </a:r>
            <a:r>
              <a:rPr lang="nb-NO" altLang="nb-NO" b="1" dirty="0" err="1" smtClean="0"/>
              <a:t>public</a:t>
            </a:r>
            <a:r>
              <a:rPr lang="nb-NO" altLang="nb-NO" b="1" dirty="0" smtClean="0"/>
              <a:t> </a:t>
            </a:r>
            <a:r>
              <a:rPr lang="nb-NO" altLang="nb-NO" b="1" dirty="0" smtClean="0"/>
              <a:t>services</a:t>
            </a:r>
          </a:p>
        </p:txBody>
      </p:sp>
      <p:sp>
        <p:nvSpPr>
          <p:cNvPr id="14339" name="Rectangle 3"/>
          <p:cNvSpPr>
            <a:spLocks noGrp="1" noChangeArrowheads="1"/>
          </p:cNvSpPr>
          <p:nvPr>
            <p:ph type="body" idx="4294967295"/>
          </p:nvPr>
        </p:nvSpPr>
        <p:spPr>
          <a:xfrm>
            <a:off x="467545" y="1484784"/>
            <a:ext cx="8676456" cy="4889029"/>
          </a:xfrm>
        </p:spPr>
        <p:txBody>
          <a:bodyPr/>
          <a:lstStyle/>
          <a:p>
            <a:pPr eaLnBrk="1" hangingPunct="1"/>
            <a:endParaRPr lang="nb-NO" altLang="nb-NO" sz="2000" dirty="0" smtClean="0"/>
          </a:p>
          <a:p>
            <a:pPr marL="457200" indent="-457200" eaLnBrk="1" hangingPunct="1">
              <a:lnSpc>
                <a:spcPct val="100000"/>
              </a:lnSpc>
              <a:buFont typeface="Arial" panose="020B0604020202020204" pitchFamily="34" charset="0"/>
              <a:buChar char="•"/>
            </a:pPr>
            <a:r>
              <a:rPr lang="nb-NO" altLang="nb-NO" sz="2800" b="0" dirty="0" err="1" smtClean="0">
                <a:solidFill>
                  <a:schemeClr val="tx1"/>
                </a:solidFill>
              </a:rPr>
              <a:t>Society’s</a:t>
            </a:r>
            <a:r>
              <a:rPr lang="nb-NO" altLang="nb-NO" sz="2800" b="0" dirty="0" smtClean="0">
                <a:solidFill>
                  <a:schemeClr val="tx1"/>
                </a:solidFill>
              </a:rPr>
              <a:t> </a:t>
            </a:r>
            <a:r>
              <a:rPr lang="nb-NO" altLang="nb-NO" sz="2800" b="0" dirty="0" err="1" smtClean="0">
                <a:solidFill>
                  <a:schemeClr val="tx1"/>
                </a:solidFill>
              </a:rPr>
              <a:t>attitudes</a:t>
            </a:r>
            <a:r>
              <a:rPr lang="nb-NO" altLang="nb-NO" sz="2800" b="0" dirty="0" smtClean="0">
                <a:solidFill>
                  <a:schemeClr val="tx1"/>
                </a:solidFill>
              </a:rPr>
              <a:t> </a:t>
            </a:r>
            <a:r>
              <a:rPr lang="nb-NO" altLang="nb-NO" sz="2800" b="0" dirty="0" err="1" smtClean="0">
                <a:solidFill>
                  <a:schemeClr val="tx1"/>
                </a:solidFill>
              </a:rPr>
              <a:t>towards</a:t>
            </a:r>
            <a:r>
              <a:rPr lang="nb-NO" altLang="nb-NO" sz="2800" b="0" dirty="0" smtClean="0">
                <a:solidFill>
                  <a:schemeClr val="tx1"/>
                </a:solidFill>
              </a:rPr>
              <a:t> </a:t>
            </a:r>
            <a:r>
              <a:rPr lang="nb-NO" altLang="nb-NO" sz="2800" b="0" dirty="0" err="1" smtClean="0">
                <a:solidFill>
                  <a:schemeClr val="tx1"/>
                </a:solidFill>
              </a:rPr>
              <a:t>elderly</a:t>
            </a:r>
            <a:r>
              <a:rPr lang="nb-NO" altLang="nb-NO" sz="2800" b="0" dirty="0" smtClean="0">
                <a:solidFill>
                  <a:schemeClr val="tx1"/>
                </a:solidFill>
              </a:rPr>
              <a:t> and </a:t>
            </a:r>
            <a:r>
              <a:rPr lang="nb-NO" altLang="nb-NO" sz="2800" b="0" dirty="0" err="1" smtClean="0">
                <a:solidFill>
                  <a:schemeClr val="tx1"/>
                </a:solidFill>
              </a:rPr>
              <a:t>abuse</a:t>
            </a:r>
            <a:endParaRPr lang="nb-NO" altLang="nb-NO" sz="2800" b="0" dirty="0" smtClean="0">
              <a:solidFill>
                <a:schemeClr val="tx1"/>
              </a:solidFill>
            </a:endParaRPr>
          </a:p>
          <a:p>
            <a:pPr eaLnBrk="1" hangingPunct="1">
              <a:lnSpc>
                <a:spcPct val="100000"/>
              </a:lnSpc>
            </a:pPr>
            <a:endParaRPr lang="nb-NO" altLang="nb-NO" sz="2800" b="0" dirty="0">
              <a:solidFill>
                <a:schemeClr val="tx1"/>
              </a:solidFill>
            </a:endParaRPr>
          </a:p>
          <a:p>
            <a:pPr eaLnBrk="1" hangingPunct="1">
              <a:lnSpc>
                <a:spcPct val="100000"/>
              </a:lnSpc>
            </a:pPr>
            <a:endParaRPr lang="nb-NO" altLang="nb-NO" sz="2800" b="0" dirty="0" smtClean="0">
              <a:solidFill>
                <a:schemeClr val="tx1"/>
              </a:solidFill>
            </a:endParaRPr>
          </a:p>
          <a:p>
            <a:pPr marL="457200" indent="-457200" eaLnBrk="1" hangingPunct="1">
              <a:lnSpc>
                <a:spcPct val="100000"/>
              </a:lnSpc>
              <a:buFont typeface="Arial" panose="020B0604020202020204" pitchFamily="34" charset="0"/>
              <a:buChar char="•"/>
            </a:pPr>
            <a:r>
              <a:rPr lang="nb-NO" altLang="nb-NO" sz="2800" b="0" dirty="0" err="1" smtClean="0">
                <a:solidFill>
                  <a:schemeClr val="tx1"/>
                </a:solidFill>
              </a:rPr>
              <a:t>Lack</a:t>
            </a:r>
            <a:r>
              <a:rPr lang="nb-NO" altLang="nb-NO" sz="2800" b="0" dirty="0" smtClean="0">
                <a:solidFill>
                  <a:schemeClr val="tx1"/>
                </a:solidFill>
              </a:rPr>
              <a:t> </a:t>
            </a:r>
            <a:r>
              <a:rPr lang="nb-NO" altLang="nb-NO" sz="2800" b="0" dirty="0" err="1" smtClean="0">
                <a:solidFill>
                  <a:schemeClr val="tx1"/>
                </a:solidFill>
              </a:rPr>
              <a:t>of</a:t>
            </a:r>
            <a:r>
              <a:rPr lang="nb-NO" altLang="nb-NO" sz="2800" b="0" dirty="0" smtClean="0">
                <a:solidFill>
                  <a:schemeClr val="tx1"/>
                </a:solidFill>
              </a:rPr>
              <a:t> </a:t>
            </a:r>
            <a:r>
              <a:rPr lang="nb-NO" altLang="nb-NO" sz="2800" b="0" dirty="0" err="1" smtClean="0">
                <a:solidFill>
                  <a:schemeClr val="tx1"/>
                </a:solidFill>
              </a:rPr>
              <a:t>knowledge</a:t>
            </a:r>
            <a:r>
              <a:rPr lang="nb-NO" altLang="nb-NO" sz="2800" b="0" dirty="0" smtClean="0">
                <a:solidFill>
                  <a:schemeClr val="tx1"/>
                </a:solidFill>
              </a:rPr>
              <a:t> and </a:t>
            </a:r>
            <a:r>
              <a:rPr lang="nb-NO" altLang="nb-NO" sz="2800" b="0" dirty="0" err="1" smtClean="0">
                <a:solidFill>
                  <a:schemeClr val="tx1"/>
                </a:solidFill>
              </a:rPr>
              <a:t>qualifications</a:t>
            </a:r>
            <a:endParaRPr lang="nb-NO" altLang="nb-NO" sz="2800" b="0" dirty="0">
              <a:solidFill>
                <a:schemeClr val="tx1"/>
              </a:solidFill>
            </a:endParaRPr>
          </a:p>
          <a:p>
            <a:pPr eaLnBrk="1" hangingPunct="1">
              <a:lnSpc>
                <a:spcPct val="100000"/>
              </a:lnSpc>
            </a:pPr>
            <a:r>
              <a:rPr lang="nb-NO" altLang="nb-NO" sz="1800" b="0" dirty="0" smtClean="0">
                <a:solidFill>
                  <a:schemeClr val="tx1"/>
                </a:solidFill>
              </a:rPr>
              <a:t>	Jonassen </a:t>
            </a:r>
            <a:r>
              <a:rPr lang="nb-NO" altLang="nb-NO" sz="1800" b="0" dirty="0" smtClean="0">
                <a:solidFill>
                  <a:schemeClr val="tx1"/>
                </a:solidFill>
              </a:rPr>
              <a:t>and </a:t>
            </a:r>
            <a:r>
              <a:rPr lang="nb-NO" altLang="nb-NO" sz="1800" b="0" dirty="0" err="1" smtClean="0">
                <a:solidFill>
                  <a:schemeClr val="tx1"/>
                </a:solidFill>
              </a:rPr>
              <a:t>Sandmoe</a:t>
            </a:r>
            <a:r>
              <a:rPr lang="nb-NO" altLang="nb-NO" sz="1800" b="0" dirty="0" smtClean="0">
                <a:solidFill>
                  <a:schemeClr val="tx1"/>
                </a:solidFill>
              </a:rPr>
              <a:t>, 2012</a:t>
            </a:r>
          </a:p>
          <a:p>
            <a:pPr eaLnBrk="1" hangingPunct="1">
              <a:lnSpc>
                <a:spcPct val="100000"/>
              </a:lnSpc>
            </a:pPr>
            <a:endParaRPr lang="nb-NO" altLang="nb-NO" sz="1800" b="0" dirty="0">
              <a:solidFill>
                <a:schemeClr val="tx1"/>
              </a:solidFill>
            </a:endParaRPr>
          </a:p>
          <a:p>
            <a:pPr eaLnBrk="1" hangingPunct="1">
              <a:lnSpc>
                <a:spcPct val="100000"/>
              </a:lnSpc>
            </a:pPr>
            <a:endParaRPr lang="nb-NO" altLang="nb-NO" sz="2800" b="0" dirty="0" smtClean="0">
              <a:solidFill>
                <a:schemeClr val="tx1"/>
              </a:solidFill>
            </a:endParaRPr>
          </a:p>
          <a:p>
            <a:pPr marL="457200" indent="-457200" eaLnBrk="1" hangingPunct="1">
              <a:lnSpc>
                <a:spcPct val="100000"/>
              </a:lnSpc>
              <a:buFont typeface="Arial" panose="020B0604020202020204" pitchFamily="34" charset="0"/>
              <a:buChar char="•"/>
            </a:pPr>
            <a:r>
              <a:rPr lang="nb-NO" altLang="nb-NO" sz="2800" b="0" dirty="0" smtClean="0">
                <a:solidFill>
                  <a:schemeClr val="tx1"/>
                </a:solidFill>
              </a:rPr>
              <a:t>Management and </a:t>
            </a:r>
            <a:r>
              <a:rPr lang="nb-NO" altLang="nb-NO" sz="2800" b="0" dirty="0" err="1" smtClean="0">
                <a:solidFill>
                  <a:schemeClr val="tx1"/>
                </a:solidFill>
              </a:rPr>
              <a:t>care</a:t>
            </a:r>
            <a:r>
              <a:rPr lang="nb-NO" altLang="nb-NO" sz="2800" b="0" dirty="0" smtClean="0">
                <a:solidFill>
                  <a:schemeClr val="tx1"/>
                </a:solidFill>
              </a:rPr>
              <a:t> </a:t>
            </a:r>
            <a:r>
              <a:rPr lang="nb-NO" altLang="nb-NO" sz="2800" b="0" dirty="0" err="1" smtClean="0">
                <a:solidFill>
                  <a:schemeClr val="tx1"/>
                </a:solidFill>
              </a:rPr>
              <a:t>culture</a:t>
            </a:r>
            <a:endParaRPr lang="nb-NO" altLang="nb-NO" sz="2800" b="0" dirty="0" smtClean="0">
              <a:solidFill>
                <a:schemeClr val="tx1"/>
              </a:solidFill>
            </a:endParaRPr>
          </a:p>
          <a:p>
            <a:pPr eaLnBrk="1" hangingPunct="1">
              <a:lnSpc>
                <a:spcPct val="100000"/>
              </a:lnSpc>
            </a:pPr>
            <a:r>
              <a:rPr lang="nb-NO" altLang="nb-NO" sz="1800" b="0" dirty="0" smtClean="0">
                <a:solidFill>
                  <a:schemeClr val="tx1"/>
                </a:solidFill>
              </a:rPr>
              <a:t>	</a:t>
            </a:r>
            <a:r>
              <a:rPr lang="nb-NO" altLang="nb-NO" sz="1800" b="0" dirty="0" err="1" smtClean="0">
                <a:solidFill>
                  <a:schemeClr val="tx1"/>
                </a:solidFill>
              </a:rPr>
              <a:t>Sandmoe</a:t>
            </a:r>
            <a:r>
              <a:rPr lang="nb-NO" altLang="nb-NO" sz="1800" b="0" dirty="0">
                <a:solidFill>
                  <a:schemeClr val="tx1"/>
                </a:solidFill>
              </a:rPr>
              <a:t>, 2011</a:t>
            </a:r>
          </a:p>
          <a:p>
            <a:pPr eaLnBrk="1" hangingPunct="1">
              <a:lnSpc>
                <a:spcPct val="150000"/>
              </a:lnSpc>
              <a:spcBef>
                <a:spcPct val="0"/>
              </a:spcBef>
              <a:buFont typeface="Times"/>
              <a:buNone/>
            </a:pPr>
            <a:endParaRPr lang="nb-NO" altLang="nb-NO" sz="2800" b="0" dirty="0" smtClean="0">
              <a:solidFill>
                <a:schemeClr val="tx1"/>
              </a:solidFill>
            </a:endParaRPr>
          </a:p>
          <a:p>
            <a:pPr eaLnBrk="1" hangingPunct="1">
              <a:spcBef>
                <a:spcPct val="0"/>
              </a:spcBef>
              <a:buFont typeface="Times"/>
              <a:buNone/>
            </a:pPr>
            <a:endParaRPr lang="nb-NO" altLang="nb-NO" sz="2000" dirty="0" smtClean="0"/>
          </a:p>
        </p:txBody>
      </p:sp>
      <p:sp>
        <p:nvSpPr>
          <p:cNvPr id="1434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a:spcBef>
                <a:spcPct val="30000"/>
              </a:spcBef>
              <a:buClr>
                <a:schemeClr val="tx1"/>
              </a:buClr>
              <a:buFont typeface="Times"/>
              <a:buChar char="•"/>
              <a:defRPr sz="2400">
                <a:solidFill>
                  <a:schemeClr val="bg1"/>
                </a:solidFill>
                <a:latin typeface="Arial" pitchFamily="34" charset="0"/>
              </a:defRPr>
            </a:lvl1pPr>
            <a:lvl2pPr marL="742950" indent="-285750" algn="l">
              <a:spcBef>
                <a:spcPct val="30000"/>
              </a:spcBef>
              <a:buClr>
                <a:schemeClr val="tx1"/>
              </a:buClr>
              <a:buFont typeface="Times"/>
              <a:buChar char="•"/>
              <a:defRPr sz="2400">
                <a:solidFill>
                  <a:schemeClr val="bg1"/>
                </a:solidFill>
                <a:latin typeface="Arial" pitchFamily="34" charset="0"/>
              </a:defRPr>
            </a:lvl2pPr>
            <a:lvl3pPr marL="1143000" indent="-228600" algn="l">
              <a:spcBef>
                <a:spcPct val="30000"/>
              </a:spcBef>
              <a:buClr>
                <a:schemeClr val="tx1"/>
              </a:buClr>
              <a:buFont typeface="Times"/>
              <a:buChar char="•"/>
              <a:defRPr sz="2400">
                <a:solidFill>
                  <a:schemeClr val="bg1"/>
                </a:solidFill>
                <a:latin typeface="Arial" pitchFamily="34" charset="0"/>
              </a:defRPr>
            </a:lvl3pPr>
            <a:lvl4pPr marL="1600200" indent="-228600" algn="l">
              <a:spcBef>
                <a:spcPct val="30000"/>
              </a:spcBef>
              <a:buClr>
                <a:schemeClr val="tx1"/>
              </a:buClr>
              <a:buFont typeface="Times"/>
              <a:buChar char="•"/>
              <a:defRPr sz="2400">
                <a:solidFill>
                  <a:schemeClr val="bg1"/>
                </a:solidFill>
                <a:latin typeface="Arial" pitchFamily="34" charset="0"/>
              </a:defRPr>
            </a:lvl4pPr>
            <a:lvl5pPr marL="2057400" indent="-228600" algn="l">
              <a:spcBef>
                <a:spcPct val="30000"/>
              </a:spcBef>
              <a:buClr>
                <a:schemeClr val="tx1"/>
              </a:buClr>
              <a:buFont typeface="Times"/>
              <a:buChar char="•"/>
              <a:defRPr sz="2400">
                <a:solidFill>
                  <a:schemeClr val="bg1"/>
                </a:solidFill>
                <a:latin typeface="Arial" pitchFamily="34" charset="0"/>
              </a:defRPr>
            </a:lvl5pPr>
            <a:lvl6pPr marL="2514600" indent="-228600" eaLnBrk="0" fontAlgn="base" hangingPunct="0">
              <a:spcBef>
                <a:spcPct val="30000"/>
              </a:spcBef>
              <a:spcAft>
                <a:spcPct val="0"/>
              </a:spcAft>
              <a:buClr>
                <a:schemeClr val="tx1"/>
              </a:buClr>
              <a:buFont typeface="Times"/>
              <a:buChar char="•"/>
              <a:defRPr sz="2400">
                <a:solidFill>
                  <a:schemeClr val="bg1"/>
                </a:solidFill>
                <a:latin typeface="Arial" pitchFamily="34" charset="0"/>
              </a:defRPr>
            </a:lvl6pPr>
            <a:lvl7pPr marL="2971800" indent="-228600" eaLnBrk="0" fontAlgn="base" hangingPunct="0">
              <a:spcBef>
                <a:spcPct val="30000"/>
              </a:spcBef>
              <a:spcAft>
                <a:spcPct val="0"/>
              </a:spcAft>
              <a:buClr>
                <a:schemeClr val="tx1"/>
              </a:buClr>
              <a:buFont typeface="Times"/>
              <a:buChar char="•"/>
              <a:defRPr sz="2400">
                <a:solidFill>
                  <a:schemeClr val="bg1"/>
                </a:solidFill>
                <a:latin typeface="Arial" pitchFamily="34" charset="0"/>
              </a:defRPr>
            </a:lvl7pPr>
            <a:lvl8pPr marL="3429000" indent="-228600" eaLnBrk="0" fontAlgn="base" hangingPunct="0">
              <a:spcBef>
                <a:spcPct val="30000"/>
              </a:spcBef>
              <a:spcAft>
                <a:spcPct val="0"/>
              </a:spcAft>
              <a:buClr>
                <a:schemeClr val="tx1"/>
              </a:buClr>
              <a:buFont typeface="Times"/>
              <a:buChar char="•"/>
              <a:defRPr sz="2400">
                <a:solidFill>
                  <a:schemeClr val="bg1"/>
                </a:solidFill>
                <a:latin typeface="Arial" pitchFamily="34" charset="0"/>
              </a:defRPr>
            </a:lvl8pPr>
            <a:lvl9pPr marL="3886200" indent="-228600" eaLnBrk="0" fontAlgn="base" hangingPunct="0">
              <a:spcBef>
                <a:spcPct val="30000"/>
              </a:spcBef>
              <a:spcAft>
                <a:spcPct val="0"/>
              </a:spcAft>
              <a:buClr>
                <a:schemeClr val="tx1"/>
              </a:buClr>
              <a:buFont typeface="Times"/>
              <a:buChar char="•"/>
              <a:defRPr sz="2400">
                <a:solidFill>
                  <a:schemeClr val="bg1"/>
                </a:solidFill>
                <a:latin typeface="Arial" pitchFamily="34" charset="0"/>
              </a:defRPr>
            </a:lvl9pPr>
          </a:lstStyle>
          <a:p>
            <a:pPr algn="ctr">
              <a:spcBef>
                <a:spcPct val="0"/>
              </a:spcBef>
              <a:buClrTx/>
              <a:buFontTx/>
              <a:buNone/>
            </a:pPr>
            <a:endParaRPr lang="nb-NO" altLang="nb-NO">
              <a:solidFill>
                <a:schemeClr val="folHlink"/>
              </a:solidFill>
            </a:endParaRPr>
          </a:p>
        </p:txBody>
      </p:sp>
      <p:sp>
        <p:nvSpPr>
          <p:cNvPr id="1434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a:spcBef>
                <a:spcPct val="30000"/>
              </a:spcBef>
              <a:buClr>
                <a:schemeClr val="tx1"/>
              </a:buClr>
              <a:buFont typeface="Times"/>
              <a:buChar char="•"/>
              <a:defRPr sz="2400">
                <a:solidFill>
                  <a:schemeClr val="bg1"/>
                </a:solidFill>
                <a:latin typeface="Arial" pitchFamily="34" charset="0"/>
              </a:defRPr>
            </a:lvl1pPr>
            <a:lvl2pPr marL="742950" indent="-285750" algn="l">
              <a:spcBef>
                <a:spcPct val="30000"/>
              </a:spcBef>
              <a:buClr>
                <a:schemeClr val="tx1"/>
              </a:buClr>
              <a:buFont typeface="Times"/>
              <a:buChar char="•"/>
              <a:defRPr sz="2400">
                <a:solidFill>
                  <a:schemeClr val="bg1"/>
                </a:solidFill>
                <a:latin typeface="Arial" pitchFamily="34" charset="0"/>
              </a:defRPr>
            </a:lvl2pPr>
            <a:lvl3pPr marL="1143000" indent="-228600" algn="l">
              <a:spcBef>
                <a:spcPct val="30000"/>
              </a:spcBef>
              <a:buClr>
                <a:schemeClr val="tx1"/>
              </a:buClr>
              <a:buFont typeface="Times"/>
              <a:buChar char="•"/>
              <a:defRPr sz="2400">
                <a:solidFill>
                  <a:schemeClr val="bg1"/>
                </a:solidFill>
                <a:latin typeface="Arial" pitchFamily="34" charset="0"/>
              </a:defRPr>
            </a:lvl3pPr>
            <a:lvl4pPr marL="1600200" indent="-228600" algn="l">
              <a:spcBef>
                <a:spcPct val="30000"/>
              </a:spcBef>
              <a:buClr>
                <a:schemeClr val="tx1"/>
              </a:buClr>
              <a:buFont typeface="Times"/>
              <a:buChar char="•"/>
              <a:defRPr sz="2400">
                <a:solidFill>
                  <a:schemeClr val="bg1"/>
                </a:solidFill>
                <a:latin typeface="Arial" pitchFamily="34" charset="0"/>
              </a:defRPr>
            </a:lvl4pPr>
            <a:lvl5pPr marL="2057400" indent="-228600" algn="l">
              <a:spcBef>
                <a:spcPct val="30000"/>
              </a:spcBef>
              <a:buClr>
                <a:schemeClr val="tx1"/>
              </a:buClr>
              <a:buFont typeface="Times"/>
              <a:buChar char="•"/>
              <a:defRPr sz="2400">
                <a:solidFill>
                  <a:schemeClr val="bg1"/>
                </a:solidFill>
                <a:latin typeface="Arial" pitchFamily="34" charset="0"/>
              </a:defRPr>
            </a:lvl5pPr>
            <a:lvl6pPr marL="2514600" indent="-228600" eaLnBrk="0" fontAlgn="base" hangingPunct="0">
              <a:spcBef>
                <a:spcPct val="30000"/>
              </a:spcBef>
              <a:spcAft>
                <a:spcPct val="0"/>
              </a:spcAft>
              <a:buClr>
                <a:schemeClr val="tx1"/>
              </a:buClr>
              <a:buFont typeface="Times"/>
              <a:buChar char="•"/>
              <a:defRPr sz="2400">
                <a:solidFill>
                  <a:schemeClr val="bg1"/>
                </a:solidFill>
                <a:latin typeface="Arial" pitchFamily="34" charset="0"/>
              </a:defRPr>
            </a:lvl6pPr>
            <a:lvl7pPr marL="2971800" indent="-228600" eaLnBrk="0" fontAlgn="base" hangingPunct="0">
              <a:spcBef>
                <a:spcPct val="30000"/>
              </a:spcBef>
              <a:spcAft>
                <a:spcPct val="0"/>
              </a:spcAft>
              <a:buClr>
                <a:schemeClr val="tx1"/>
              </a:buClr>
              <a:buFont typeface="Times"/>
              <a:buChar char="•"/>
              <a:defRPr sz="2400">
                <a:solidFill>
                  <a:schemeClr val="bg1"/>
                </a:solidFill>
                <a:latin typeface="Arial" pitchFamily="34" charset="0"/>
              </a:defRPr>
            </a:lvl7pPr>
            <a:lvl8pPr marL="3429000" indent="-228600" eaLnBrk="0" fontAlgn="base" hangingPunct="0">
              <a:spcBef>
                <a:spcPct val="30000"/>
              </a:spcBef>
              <a:spcAft>
                <a:spcPct val="0"/>
              </a:spcAft>
              <a:buClr>
                <a:schemeClr val="tx1"/>
              </a:buClr>
              <a:buFont typeface="Times"/>
              <a:buChar char="•"/>
              <a:defRPr sz="2400">
                <a:solidFill>
                  <a:schemeClr val="bg1"/>
                </a:solidFill>
                <a:latin typeface="Arial" pitchFamily="34" charset="0"/>
              </a:defRPr>
            </a:lvl8pPr>
            <a:lvl9pPr marL="3886200" indent="-228600" eaLnBrk="0" fontAlgn="base" hangingPunct="0">
              <a:spcBef>
                <a:spcPct val="30000"/>
              </a:spcBef>
              <a:spcAft>
                <a:spcPct val="0"/>
              </a:spcAft>
              <a:buClr>
                <a:schemeClr val="tx1"/>
              </a:buClr>
              <a:buFont typeface="Times"/>
              <a:buChar char="•"/>
              <a:defRPr sz="2400">
                <a:solidFill>
                  <a:schemeClr val="bg1"/>
                </a:solidFill>
                <a:latin typeface="Arial" pitchFamily="34" charset="0"/>
              </a:defRPr>
            </a:lvl9pPr>
          </a:lstStyle>
          <a:p>
            <a:pPr algn="ctr">
              <a:spcBef>
                <a:spcPct val="0"/>
              </a:spcBef>
              <a:buClrTx/>
              <a:buFontTx/>
              <a:buNone/>
            </a:pPr>
            <a:endParaRPr lang="nb-NO" altLang="nb-NO">
              <a:solidFill>
                <a:schemeClr val="folHlink"/>
              </a:solidFill>
            </a:endParaRPr>
          </a:p>
        </p:txBody>
      </p:sp>
    </p:spTree>
    <p:extLst>
      <p:ext uri="{BB962C8B-B14F-4D97-AF65-F5344CB8AC3E}">
        <p14:creationId xmlns:p14="http://schemas.microsoft.com/office/powerpoint/2010/main" val="141308771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lstStyle/>
          <a:p>
            <a:pPr eaLnBrk="1" hangingPunct="1"/>
            <a:r>
              <a:rPr lang="nb-NO" altLang="nb-NO" b="1" dirty="0" smtClean="0"/>
              <a:t>Challenges</a:t>
            </a:r>
          </a:p>
        </p:txBody>
      </p:sp>
      <p:sp>
        <p:nvSpPr>
          <p:cNvPr id="15363" name="Rectangle 3"/>
          <p:cNvSpPr>
            <a:spLocks noGrp="1" noChangeArrowheads="1"/>
          </p:cNvSpPr>
          <p:nvPr>
            <p:ph type="body" idx="4294967295"/>
          </p:nvPr>
        </p:nvSpPr>
        <p:spPr>
          <a:xfrm>
            <a:off x="457200" y="1535112"/>
            <a:ext cx="8229600" cy="4126136"/>
          </a:xfrm>
        </p:spPr>
        <p:txBody>
          <a:bodyPr>
            <a:normAutofit/>
          </a:bodyPr>
          <a:lstStyle/>
          <a:p>
            <a:pPr marL="457200" indent="-457200" eaLnBrk="1" hangingPunct="1">
              <a:lnSpc>
                <a:spcPct val="150000"/>
              </a:lnSpc>
              <a:buFont typeface="Arial" panose="020B0604020202020204" pitchFamily="34" charset="0"/>
              <a:buChar char="•"/>
            </a:pPr>
            <a:r>
              <a:rPr lang="nb-NO" altLang="nb-NO" sz="2800" b="0" dirty="0" smtClean="0">
                <a:solidFill>
                  <a:schemeClr val="tx1"/>
                </a:solidFill>
              </a:rPr>
              <a:t>”</a:t>
            </a:r>
            <a:r>
              <a:rPr lang="nb-NO" altLang="nb-NO" sz="2800" b="0" dirty="0" err="1" smtClean="0">
                <a:solidFill>
                  <a:schemeClr val="tx1"/>
                </a:solidFill>
              </a:rPr>
              <a:t>You</a:t>
            </a:r>
            <a:r>
              <a:rPr lang="nb-NO" altLang="nb-NO" sz="2800" b="0" dirty="0" smtClean="0">
                <a:solidFill>
                  <a:schemeClr val="tx1"/>
                </a:solidFill>
              </a:rPr>
              <a:t> </a:t>
            </a:r>
            <a:r>
              <a:rPr lang="nb-NO" altLang="nb-NO" sz="2800" b="0" dirty="0" err="1" smtClean="0">
                <a:solidFill>
                  <a:schemeClr val="tx1"/>
                </a:solidFill>
              </a:rPr>
              <a:t>won’t</a:t>
            </a:r>
            <a:r>
              <a:rPr lang="nb-NO" altLang="nb-NO" sz="2800" b="0" dirty="0" smtClean="0">
                <a:solidFill>
                  <a:schemeClr val="tx1"/>
                </a:solidFill>
              </a:rPr>
              <a:t> </a:t>
            </a:r>
            <a:r>
              <a:rPr lang="nb-NO" altLang="nb-NO" sz="2800" b="0" dirty="0" err="1" smtClean="0">
                <a:solidFill>
                  <a:schemeClr val="tx1"/>
                </a:solidFill>
              </a:rPr>
              <a:t>see</a:t>
            </a:r>
            <a:r>
              <a:rPr lang="nb-NO" altLang="nb-NO" sz="2800" b="0" dirty="0" smtClean="0">
                <a:solidFill>
                  <a:schemeClr val="tx1"/>
                </a:solidFill>
              </a:rPr>
              <a:t> it </a:t>
            </a:r>
            <a:r>
              <a:rPr lang="nb-NO" altLang="nb-NO" sz="2800" b="0" dirty="0" err="1" smtClean="0">
                <a:solidFill>
                  <a:schemeClr val="tx1"/>
                </a:solidFill>
              </a:rPr>
              <a:t>until</a:t>
            </a:r>
            <a:r>
              <a:rPr lang="nb-NO" altLang="nb-NO" sz="2800" b="0" dirty="0" smtClean="0">
                <a:solidFill>
                  <a:schemeClr val="tx1"/>
                </a:solidFill>
              </a:rPr>
              <a:t> </a:t>
            </a:r>
            <a:r>
              <a:rPr lang="nb-NO" altLang="nb-NO" sz="2800" b="0" dirty="0" err="1" smtClean="0">
                <a:solidFill>
                  <a:schemeClr val="tx1"/>
                </a:solidFill>
              </a:rPr>
              <a:t>you</a:t>
            </a:r>
            <a:r>
              <a:rPr lang="nb-NO" altLang="nb-NO" sz="2800" b="0" dirty="0" smtClean="0">
                <a:solidFill>
                  <a:schemeClr val="tx1"/>
                </a:solidFill>
              </a:rPr>
              <a:t> </a:t>
            </a:r>
            <a:r>
              <a:rPr lang="nb-NO" altLang="nb-NO" sz="2800" b="0" dirty="0" err="1" smtClean="0">
                <a:solidFill>
                  <a:schemeClr val="tx1"/>
                </a:solidFill>
              </a:rPr>
              <a:t>believe</a:t>
            </a:r>
            <a:r>
              <a:rPr lang="nb-NO" altLang="nb-NO" sz="2800" b="0" dirty="0" smtClean="0">
                <a:solidFill>
                  <a:schemeClr val="tx1"/>
                </a:solidFill>
              </a:rPr>
              <a:t> it”</a:t>
            </a:r>
          </a:p>
          <a:p>
            <a:pPr marL="457200" indent="-457200" eaLnBrk="1" hangingPunct="1">
              <a:lnSpc>
                <a:spcPct val="150000"/>
              </a:lnSpc>
              <a:buFont typeface="Arial" panose="020B0604020202020204" pitchFamily="34" charset="0"/>
              <a:buChar char="•"/>
            </a:pPr>
            <a:endParaRPr lang="nb-NO" altLang="nb-NO" sz="2800" b="0" dirty="0" smtClean="0">
              <a:solidFill>
                <a:schemeClr val="tx1"/>
              </a:solidFill>
            </a:endParaRPr>
          </a:p>
          <a:p>
            <a:pPr marL="457200" indent="-457200" eaLnBrk="1" hangingPunct="1">
              <a:lnSpc>
                <a:spcPct val="150000"/>
              </a:lnSpc>
              <a:buFont typeface="Arial" panose="020B0604020202020204" pitchFamily="34" charset="0"/>
              <a:buChar char="•"/>
            </a:pPr>
            <a:r>
              <a:rPr lang="nb-NO" altLang="nb-NO" sz="2800" b="0" dirty="0" err="1" smtClean="0">
                <a:solidFill>
                  <a:schemeClr val="tx1"/>
                </a:solidFill>
              </a:rPr>
              <a:t>Identify</a:t>
            </a:r>
            <a:r>
              <a:rPr lang="nb-NO" altLang="nb-NO" sz="2800" b="0" dirty="0" smtClean="0">
                <a:solidFill>
                  <a:schemeClr val="tx1"/>
                </a:solidFill>
              </a:rPr>
              <a:t> </a:t>
            </a:r>
            <a:r>
              <a:rPr lang="nb-NO" altLang="nb-NO" sz="2800" b="0" dirty="0" err="1" smtClean="0">
                <a:solidFill>
                  <a:schemeClr val="tx1"/>
                </a:solidFill>
              </a:rPr>
              <a:t>abuse</a:t>
            </a:r>
            <a:endParaRPr lang="nb-NO" altLang="nb-NO" sz="2800" b="0" dirty="0" smtClean="0">
              <a:solidFill>
                <a:schemeClr val="tx1"/>
              </a:solidFill>
            </a:endParaRPr>
          </a:p>
          <a:p>
            <a:pPr marL="457200" indent="-457200" eaLnBrk="1" hangingPunct="1">
              <a:lnSpc>
                <a:spcPct val="150000"/>
              </a:lnSpc>
              <a:buFont typeface="Arial" panose="020B0604020202020204" pitchFamily="34" charset="0"/>
              <a:buChar char="•"/>
            </a:pPr>
            <a:endParaRPr lang="nb-NO" altLang="nb-NO" sz="2800" b="0" dirty="0" smtClean="0">
              <a:solidFill>
                <a:schemeClr val="tx1"/>
              </a:solidFill>
            </a:endParaRPr>
          </a:p>
          <a:p>
            <a:pPr marL="457200" indent="-457200" eaLnBrk="1" hangingPunct="1">
              <a:lnSpc>
                <a:spcPct val="100000"/>
              </a:lnSpc>
              <a:buFont typeface="Arial" panose="020B0604020202020204" pitchFamily="34" charset="0"/>
              <a:buChar char="•"/>
            </a:pPr>
            <a:r>
              <a:rPr lang="nb-NO" altLang="nb-NO" sz="2800" b="0" dirty="0" smtClean="0">
                <a:solidFill>
                  <a:schemeClr val="tx1"/>
                </a:solidFill>
              </a:rPr>
              <a:t>Make </a:t>
            </a:r>
            <a:r>
              <a:rPr lang="nb-NO" altLang="nb-NO" sz="2800" b="0" dirty="0" err="1" smtClean="0">
                <a:solidFill>
                  <a:schemeClr val="tx1"/>
                </a:solidFill>
              </a:rPr>
              <a:t>the</a:t>
            </a:r>
            <a:r>
              <a:rPr lang="nb-NO" altLang="nb-NO" sz="2800" b="0" dirty="0" smtClean="0">
                <a:solidFill>
                  <a:schemeClr val="tx1"/>
                </a:solidFill>
              </a:rPr>
              <a:t> </a:t>
            </a:r>
            <a:r>
              <a:rPr lang="en-US" altLang="nb-NO" sz="2800" b="0" dirty="0" smtClean="0">
                <a:solidFill>
                  <a:schemeClr val="tx1"/>
                </a:solidFill>
              </a:rPr>
              <a:t>Protective Services for the Elderly known to the public</a:t>
            </a:r>
            <a:endParaRPr lang="nb-NO" altLang="nb-NO" sz="2800" b="0" dirty="0" smtClean="0">
              <a:solidFill>
                <a:schemeClr val="tx1"/>
              </a:solidFill>
            </a:endParaRPr>
          </a:p>
          <a:p>
            <a:pPr marL="342900" indent="-342900" eaLnBrk="1" hangingPunct="1">
              <a:buFont typeface="Arial" panose="020B0604020202020204" pitchFamily="34" charset="0"/>
              <a:buChar char="•"/>
            </a:pPr>
            <a:endParaRPr lang="nb-NO" altLang="nb-NO" sz="2800" dirty="0" smtClean="0">
              <a:solidFill>
                <a:schemeClr val="folHlink"/>
              </a:solidFill>
            </a:endParaRPr>
          </a:p>
          <a:p>
            <a:pPr marL="342900" indent="-342900" eaLnBrk="1" hangingPunct="1">
              <a:buFont typeface="Arial" panose="020B0604020202020204" pitchFamily="34" charset="0"/>
              <a:buChar char="•"/>
            </a:pPr>
            <a:endParaRPr lang="nb-NO" altLang="nb-NO" sz="2800" dirty="0" smtClean="0">
              <a:solidFill>
                <a:schemeClr val="folHlink"/>
              </a:solidFill>
            </a:endParaRPr>
          </a:p>
        </p:txBody>
      </p:sp>
    </p:spTree>
    <p:extLst>
      <p:ext uri="{BB962C8B-B14F-4D97-AF65-F5344CB8AC3E}">
        <p14:creationId xmlns:p14="http://schemas.microsoft.com/office/powerpoint/2010/main" val="12279241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1355" y="0"/>
            <a:ext cx="8615445" cy="886691"/>
          </a:xfrm>
        </p:spPr>
        <p:txBody>
          <a:bodyPr>
            <a:normAutofit/>
          </a:bodyPr>
          <a:lstStyle/>
          <a:p>
            <a:r>
              <a:rPr lang="nb-NO" b="1" dirty="0" smtClean="0">
                <a:solidFill>
                  <a:srgbClr val="22408C"/>
                </a:solidFill>
                <a:latin typeface="Helvetica" panose="020B0604020202020204" pitchFamily="34" charset="0"/>
                <a:cs typeface="Helvetica" panose="020B0604020202020204" pitchFamily="34" charset="0"/>
              </a:rPr>
              <a:t>References</a:t>
            </a:r>
            <a:r>
              <a:rPr lang="nb-NO" dirty="0" smtClean="0">
                <a:solidFill>
                  <a:srgbClr val="22408C"/>
                </a:solidFill>
                <a:latin typeface="Helvetica" panose="020B0604020202020204" pitchFamily="34" charset="0"/>
                <a:cs typeface="Helvetica" panose="020B0604020202020204" pitchFamily="34" charset="0"/>
              </a:rPr>
              <a:t> </a:t>
            </a:r>
            <a:endParaRPr lang="nb-NO" dirty="0">
              <a:solidFill>
                <a:srgbClr val="22408C"/>
              </a:solidFill>
              <a:latin typeface="Helvetica" panose="020B0604020202020204" pitchFamily="34" charset="0"/>
              <a:cs typeface="Helvetica" panose="020B0604020202020204" pitchFamily="34" charset="0"/>
            </a:endParaRPr>
          </a:p>
        </p:txBody>
      </p:sp>
      <p:sp>
        <p:nvSpPr>
          <p:cNvPr id="3" name="Plassholder for tekst 2"/>
          <p:cNvSpPr>
            <a:spLocks noGrp="1"/>
          </p:cNvSpPr>
          <p:nvPr>
            <p:ph type="body" idx="1"/>
          </p:nvPr>
        </p:nvSpPr>
        <p:spPr/>
        <p:txBody>
          <a:bodyPr/>
          <a:lstStyle/>
          <a:p>
            <a:endParaRPr lang="nb-NO"/>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9605" y="955963"/>
            <a:ext cx="4864395" cy="490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71355" y="831273"/>
            <a:ext cx="4270546" cy="5026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7847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title"/>
          </p:nvPr>
        </p:nvSpPr>
        <p:spPr>
          <a:xfrm>
            <a:off x="457200" y="561975"/>
            <a:ext cx="8229600" cy="868363"/>
          </a:xfrm>
          <a:prstGeom prst="rect">
            <a:avLst/>
          </a:prstGeom>
        </p:spPr>
        <p:txBody>
          <a:bodyPr>
            <a:noAutofit/>
          </a:bodyPr>
          <a:lstStyle/>
          <a:p>
            <a:pPr algn="ctr" defTabSz="246888">
              <a:defRPr sz="1728" b="1"/>
            </a:pPr>
            <a:r>
              <a:rPr sz="2800" dirty="0" err="1"/>
              <a:t>Psychososial</a:t>
            </a:r>
            <a:r>
              <a:rPr sz="2800" dirty="0"/>
              <a:t> assistance</a:t>
            </a:r>
            <a:br>
              <a:rPr sz="2800" dirty="0"/>
            </a:br>
            <a:r>
              <a:rPr sz="2800" dirty="0"/>
              <a:t>Oslo emergency agency</a:t>
            </a:r>
            <a:br>
              <a:rPr sz="2800" dirty="0"/>
            </a:br>
            <a:endParaRPr sz="2800" dirty="0"/>
          </a:p>
        </p:txBody>
      </p:sp>
      <p:sp>
        <p:nvSpPr>
          <p:cNvPr id="81" name="Shape 81"/>
          <p:cNvSpPr>
            <a:spLocks noGrp="1"/>
          </p:cNvSpPr>
          <p:nvPr>
            <p:ph type="body" idx="1"/>
          </p:nvPr>
        </p:nvSpPr>
        <p:spPr>
          <a:xfrm>
            <a:off x="457200" y="1785938"/>
            <a:ext cx="8229600" cy="4176713"/>
          </a:xfrm>
          <a:prstGeom prst="rect">
            <a:avLst/>
          </a:prstGeom>
        </p:spPr>
        <p:txBody>
          <a:bodyPr/>
          <a:lstStyle/>
          <a:p>
            <a:pPr marL="285750" indent="-285750">
              <a:buSzPct val="100000"/>
              <a:buFont typeface="Arial"/>
              <a:buChar char="•"/>
              <a:defRPr sz="2400">
                <a:solidFill>
                  <a:srgbClr val="000000"/>
                </a:solidFill>
              </a:defRPr>
            </a:pPr>
            <a:r>
              <a:rPr dirty="0"/>
              <a:t>Free of charge</a:t>
            </a:r>
            <a:endParaRPr sz="1600" b="0" dirty="0"/>
          </a:p>
          <a:p>
            <a:pPr marL="285750" indent="-285750">
              <a:buSzPct val="100000"/>
              <a:buFont typeface="Arial"/>
              <a:buChar char="•"/>
              <a:defRPr sz="2400">
                <a:solidFill>
                  <a:srgbClr val="000000"/>
                </a:solidFill>
              </a:defRPr>
            </a:pPr>
            <a:endParaRPr sz="1600" b="0" dirty="0"/>
          </a:p>
          <a:p>
            <a:pPr marL="285750" indent="-285750">
              <a:buSzPct val="100000"/>
              <a:buFont typeface="Arial"/>
              <a:buChar char="•"/>
              <a:defRPr sz="2400">
                <a:solidFill>
                  <a:srgbClr val="000000"/>
                </a:solidFill>
              </a:defRPr>
            </a:pPr>
            <a:r>
              <a:rPr dirty="0"/>
              <a:t>Open 24/7</a:t>
            </a:r>
            <a:endParaRPr sz="1600" b="0" dirty="0"/>
          </a:p>
          <a:p>
            <a:pPr marL="285750" indent="-285750">
              <a:buSzPct val="100000"/>
              <a:buFont typeface="Arial"/>
              <a:buChar char="•"/>
              <a:defRPr sz="2400">
                <a:solidFill>
                  <a:srgbClr val="000000"/>
                </a:solidFill>
              </a:defRPr>
            </a:pPr>
            <a:endParaRPr sz="1600" b="0" dirty="0"/>
          </a:p>
          <a:p>
            <a:pPr marL="285750" indent="-285750">
              <a:buSzPct val="100000"/>
              <a:buFont typeface="Arial"/>
              <a:buChar char="•"/>
              <a:defRPr sz="2400">
                <a:solidFill>
                  <a:srgbClr val="000000"/>
                </a:solidFill>
              </a:defRPr>
            </a:pPr>
            <a:r>
              <a:rPr dirty="0"/>
              <a:t>Low threshold</a:t>
            </a:r>
            <a:endParaRPr sz="1600" b="0" dirty="0"/>
          </a:p>
          <a:p>
            <a:pPr marL="285750" indent="-285750">
              <a:buSzPct val="100000"/>
              <a:buFont typeface="Arial"/>
              <a:buChar char="•"/>
              <a:defRPr sz="2400">
                <a:solidFill>
                  <a:srgbClr val="000000"/>
                </a:solidFill>
              </a:defRPr>
            </a:pPr>
            <a:endParaRPr sz="1600" b="0" dirty="0"/>
          </a:p>
          <a:p>
            <a:pPr marL="285750" indent="-285750">
              <a:buSzPct val="100000"/>
              <a:buFont typeface="Arial"/>
              <a:buChar char="•"/>
              <a:defRPr sz="2400">
                <a:solidFill>
                  <a:srgbClr val="000000"/>
                </a:solidFill>
              </a:defRPr>
            </a:pPr>
            <a:r>
              <a:rPr dirty="0"/>
              <a:t>Integrated in other services, most staff have also other tasks</a:t>
            </a:r>
            <a:endParaRPr sz="1600" b="0" dirty="0"/>
          </a:p>
          <a:p>
            <a:pPr marL="285750" indent="-285750">
              <a:buSzPct val="100000"/>
              <a:buFont typeface="Arial"/>
              <a:buChar char="•"/>
              <a:defRPr sz="2400">
                <a:solidFill>
                  <a:srgbClr val="000000"/>
                </a:solidFill>
              </a:defRPr>
            </a:pPr>
            <a:endParaRPr sz="1600" b="0" dirty="0"/>
          </a:p>
          <a:p>
            <a:pPr marL="285750" indent="-285750">
              <a:buSzPct val="100000"/>
              <a:buFont typeface="Arial"/>
              <a:buChar char="•"/>
              <a:defRPr sz="2400">
                <a:solidFill>
                  <a:srgbClr val="000000"/>
                </a:solidFill>
              </a:defRPr>
            </a:pPr>
            <a:r>
              <a:rPr dirty="0"/>
              <a:t>Special training program 1-2 days for doctors, nurses and social consultants</a:t>
            </a:r>
            <a:endParaRPr sz="1600" b="0" dirty="0"/>
          </a:p>
          <a:p>
            <a:pPr marL="285750" indent="-285750">
              <a:buSzPct val="100000"/>
              <a:buFont typeface="Arial"/>
              <a:buChar char="•"/>
              <a:defRPr sz="2400">
                <a:solidFill>
                  <a:srgbClr val="000000"/>
                </a:solidFill>
              </a:defRPr>
            </a:pPr>
            <a:endParaRPr sz="1600" b="0" dirty="0"/>
          </a:p>
          <a:p>
            <a:pPr marL="285750" indent="-285750">
              <a:buSzPct val="100000"/>
              <a:buFont typeface="Arial"/>
              <a:buChar char="•"/>
              <a:defRPr sz="2400">
                <a:solidFill>
                  <a:srgbClr val="000000"/>
                </a:solidFill>
              </a:defRPr>
            </a:pPr>
            <a:r>
              <a:rPr dirty="0"/>
              <a:t>Main focus on sexual assault/domestic violence in the acute/</a:t>
            </a:r>
            <a:r>
              <a:rPr dirty="0" err="1"/>
              <a:t>subacute</a:t>
            </a:r>
            <a:r>
              <a:rPr dirty="0"/>
              <a:t> phase</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title"/>
          </p:nvPr>
        </p:nvSpPr>
        <p:spPr>
          <a:xfrm>
            <a:off x="457200" y="561975"/>
            <a:ext cx="8229600" cy="868363"/>
          </a:xfrm>
          <a:prstGeom prst="rect">
            <a:avLst/>
          </a:prstGeom>
        </p:spPr>
        <p:txBody>
          <a:bodyPr/>
          <a:lstStyle>
            <a:lvl1pPr algn="ctr"/>
          </a:lstStyle>
          <a:p>
            <a:r>
              <a:rPr b="1" dirty="0" err="1"/>
              <a:t>Organisation</a:t>
            </a:r>
            <a:endParaRPr b="1" dirty="0"/>
          </a:p>
        </p:txBody>
      </p:sp>
      <p:sp>
        <p:nvSpPr>
          <p:cNvPr id="84" name="Shape 84"/>
          <p:cNvSpPr>
            <a:spLocks noGrp="1"/>
          </p:cNvSpPr>
          <p:nvPr>
            <p:ph type="body" idx="1"/>
          </p:nvPr>
        </p:nvSpPr>
        <p:spPr>
          <a:xfrm>
            <a:off x="457200" y="1624012"/>
            <a:ext cx="8229600" cy="4414839"/>
          </a:xfrm>
          <a:prstGeom prst="rect">
            <a:avLst/>
          </a:prstGeom>
        </p:spPr>
        <p:txBody>
          <a:bodyPr/>
          <a:lstStyle/>
          <a:p>
            <a:pPr marL="285750" indent="-285750">
              <a:defRPr sz="2400">
                <a:solidFill>
                  <a:srgbClr val="000000"/>
                </a:solidFill>
              </a:defRPr>
            </a:pPr>
            <a:r>
              <a:rPr dirty="0" smtClean="0"/>
              <a:t>Sexual </a:t>
            </a:r>
            <a:r>
              <a:rPr dirty="0"/>
              <a:t>assault/domestic violence is a priority in </a:t>
            </a:r>
            <a:r>
              <a:rPr dirty="0" smtClean="0"/>
              <a:t>all</a:t>
            </a:r>
            <a:r>
              <a:rPr lang="nb-NO" dirty="0" smtClean="0"/>
              <a:t> </a:t>
            </a:r>
            <a:r>
              <a:rPr dirty="0" smtClean="0"/>
              <a:t>departments </a:t>
            </a:r>
            <a:r>
              <a:rPr dirty="0"/>
              <a:t>at the emergency agency – this means:</a:t>
            </a:r>
            <a:endParaRPr sz="1600" b="0" dirty="0"/>
          </a:p>
          <a:p>
            <a:pPr marL="285750" indent="-285750">
              <a:buSzPct val="100000"/>
              <a:buFont typeface="Arial"/>
              <a:buChar char="•"/>
              <a:defRPr sz="2400">
                <a:solidFill>
                  <a:srgbClr val="000000"/>
                </a:solidFill>
              </a:defRPr>
            </a:pPr>
            <a:endParaRPr sz="1600" b="0" dirty="0"/>
          </a:p>
          <a:p>
            <a:pPr marL="285750" indent="-285750">
              <a:buSzPct val="100000"/>
              <a:buFont typeface="Arial"/>
              <a:buChar char="•"/>
              <a:defRPr>
                <a:solidFill>
                  <a:srgbClr val="000000"/>
                </a:solidFill>
              </a:defRPr>
            </a:pPr>
            <a:endParaRPr sz="1600" b="0" dirty="0"/>
          </a:p>
          <a:p>
            <a:pPr marL="285750" indent="-285750">
              <a:buSzPct val="100000"/>
              <a:buFont typeface="Arial"/>
              <a:buChar char="•"/>
              <a:defRPr>
                <a:solidFill>
                  <a:srgbClr val="000000"/>
                </a:solidFill>
              </a:defRPr>
            </a:pPr>
            <a:r>
              <a:rPr dirty="0"/>
              <a:t>Minimal time to wait for consultation after arrival</a:t>
            </a:r>
            <a:endParaRPr sz="1600" b="0" dirty="0"/>
          </a:p>
          <a:p>
            <a:pPr marL="285750" indent="-285750">
              <a:buSzPct val="100000"/>
              <a:buFont typeface="Arial"/>
              <a:buChar char="•"/>
              <a:defRPr>
                <a:solidFill>
                  <a:srgbClr val="000000"/>
                </a:solidFill>
              </a:defRPr>
            </a:pPr>
            <a:endParaRPr sz="1600" b="0" dirty="0"/>
          </a:p>
          <a:p>
            <a:pPr marL="285750" indent="-285750">
              <a:buSzPct val="100000"/>
              <a:buFont typeface="Arial"/>
              <a:buChar char="•"/>
              <a:defRPr>
                <a:solidFill>
                  <a:srgbClr val="000000"/>
                </a:solidFill>
              </a:defRPr>
            </a:pPr>
            <a:r>
              <a:rPr dirty="0"/>
              <a:t>All staff have a focus on possible underlying assault in other types of medical emergencies – as </a:t>
            </a:r>
            <a:r>
              <a:rPr dirty="0" err="1"/>
              <a:t>f.eks</a:t>
            </a:r>
            <a:r>
              <a:rPr dirty="0"/>
              <a:t> intoxications or physical injuries</a:t>
            </a:r>
            <a:endParaRPr sz="1600" b="0" dirty="0"/>
          </a:p>
          <a:p>
            <a:pPr marL="285750" indent="-285750">
              <a:buSzPct val="100000"/>
              <a:buFont typeface="Arial"/>
              <a:buChar char="•"/>
              <a:defRPr>
                <a:solidFill>
                  <a:srgbClr val="000000"/>
                </a:solidFill>
              </a:defRPr>
            </a:pPr>
            <a:endParaRPr sz="1600" b="0" dirty="0"/>
          </a:p>
          <a:p>
            <a:pPr marL="285750" indent="-285750">
              <a:buSzPct val="100000"/>
              <a:buFont typeface="Arial"/>
              <a:buChar char="•"/>
              <a:defRPr>
                <a:solidFill>
                  <a:srgbClr val="000000"/>
                </a:solidFill>
              </a:defRPr>
            </a:pPr>
            <a:r>
              <a:rPr dirty="0"/>
              <a:t>First </a:t>
            </a:r>
            <a:r>
              <a:rPr dirty="0" smtClean="0"/>
              <a:t>consultation an</a:t>
            </a:r>
            <a:r>
              <a:rPr lang="nb-NO" dirty="0" smtClean="0"/>
              <a:t>d</a:t>
            </a:r>
            <a:r>
              <a:rPr dirty="0" smtClean="0"/>
              <a:t> </a:t>
            </a:r>
            <a:r>
              <a:rPr dirty="0"/>
              <a:t>follow-up program is </a:t>
            </a:r>
            <a:r>
              <a:rPr dirty="0" err="1"/>
              <a:t>organised</a:t>
            </a:r>
            <a:r>
              <a:rPr dirty="0"/>
              <a:t> of doctors, nurses and social-consultants.</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title"/>
          </p:nvPr>
        </p:nvSpPr>
        <p:spPr>
          <a:xfrm>
            <a:off x="457200" y="561975"/>
            <a:ext cx="8229600" cy="868363"/>
          </a:xfrm>
          <a:prstGeom prst="rect">
            <a:avLst/>
          </a:prstGeom>
        </p:spPr>
        <p:txBody>
          <a:bodyPr/>
          <a:lstStyle>
            <a:lvl1pPr algn="ctr"/>
          </a:lstStyle>
          <a:p>
            <a:r>
              <a:rPr b="1" dirty="0"/>
              <a:t>Guidelines</a:t>
            </a:r>
          </a:p>
        </p:txBody>
      </p:sp>
      <p:sp>
        <p:nvSpPr>
          <p:cNvPr id="87" name="Shape 87"/>
          <p:cNvSpPr>
            <a:spLocks noGrp="1"/>
          </p:cNvSpPr>
          <p:nvPr>
            <p:ph type="body" idx="1"/>
          </p:nvPr>
        </p:nvSpPr>
        <p:spPr>
          <a:xfrm>
            <a:off x="457200" y="1624012"/>
            <a:ext cx="8229600" cy="4414839"/>
          </a:xfrm>
          <a:prstGeom prst="rect">
            <a:avLst/>
          </a:prstGeom>
        </p:spPr>
        <p:txBody>
          <a:bodyPr/>
          <a:lstStyle/>
          <a:p>
            <a:pPr marL="285750" indent="-285750">
              <a:buSzPct val="100000"/>
              <a:buFont typeface="Arial"/>
              <a:buChar char="•"/>
              <a:defRPr>
                <a:solidFill>
                  <a:srgbClr val="000000"/>
                </a:solidFill>
              </a:defRPr>
            </a:pPr>
            <a:endParaRPr dirty="0"/>
          </a:p>
          <a:p>
            <a:pPr marL="285750" indent="-285750">
              <a:buSzPct val="100000"/>
              <a:buFont typeface="Arial"/>
              <a:buChar char="•"/>
              <a:defRPr>
                <a:solidFill>
                  <a:srgbClr val="000000"/>
                </a:solidFill>
              </a:defRPr>
            </a:pPr>
            <a:endParaRPr dirty="0"/>
          </a:p>
          <a:p>
            <a:pPr marL="285750" indent="-285750">
              <a:buSzPct val="100000"/>
              <a:buFont typeface="Arial"/>
              <a:buChar char="•"/>
              <a:defRPr>
                <a:solidFill>
                  <a:srgbClr val="000000"/>
                </a:solidFill>
              </a:defRPr>
            </a:pPr>
            <a:r>
              <a:rPr dirty="0"/>
              <a:t>The patients get help independent of police service</a:t>
            </a:r>
            <a:endParaRPr sz="1600" b="0" dirty="0"/>
          </a:p>
          <a:p>
            <a:pPr marL="285750" indent="-285750">
              <a:buSzPct val="100000"/>
              <a:buFont typeface="Arial"/>
              <a:buChar char="•"/>
              <a:defRPr>
                <a:solidFill>
                  <a:srgbClr val="000000"/>
                </a:solidFill>
              </a:defRPr>
            </a:pPr>
            <a:endParaRPr sz="1600" b="0" dirty="0"/>
          </a:p>
          <a:p>
            <a:pPr marL="285750" indent="-285750">
              <a:buSzPct val="100000"/>
              <a:buFont typeface="Arial"/>
              <a:buChar char="•"/>
              <a:defRPr>
                <a:solidFill>
                  <a:srgbClr val="000000"/>
                </a:solidFill>
              </a:defRPr>
            </a:pPr>
            <a:r>
              <a:rPr dirty="0"/>
              <a:t>The patients own their information and it is only released to the police on the patients request</a:t>
            </a:r>
            <a:endParaRPr sz="1600" b="0" dirty="0"/>
          </a:p>
          <a:p>
            <a:pPr marL="285750" indent="-285750">
              <a:buSzPct val="100000"/>
              <a:buFont typeface="Arial"/>
              <a:buChar char="•"/>
              <a:defRPr>
                <a:solidFill>
                  <a:srgbClr val="000000"/>
                </a:solidFill>
              </a:defRPr>
            </a:pPr>
            <a:endParaRPr sz="1600" b="0" dirty="0"/>
          </a:p>
          <a:p>
            <a:pPr marL="285750" indent="-285750">
              <a:buSzPct val="100000"/>
              <a:buFont typeface="Arial"/>
              <a:buChar char="•"/>
              <a:defRPr>
                <a:solidFill>
                  <a:srgbClr val="000000"/>
                </a:solidFill>
              </a:defRPr>
            </a:pPr>
            <a:r>
              <a:rPr dirty="0"/>
              <a:t>Everyone is entitled to get the same type of help</a:t>
            </a:r>
            <a:endParaRPr sz="1600" b="0" dirty="0"/>
          </a:p>
          <a:p>
            <a:pPr marL="285750" indent="-285750">
              <a:buSzPct val="100000"/>
              <a:buFont typeface="Arial"/>
              <a:buChar char="•"/>
              <a:defRPr>
                <a:solidFill>
                  <a:srgbClr val="000000"/>
                </a:solidFill>
              </a:defRPr>
            </a:pPr>
            <a:endParaRPr sz="1600" b="0" dirty="0"/>
          </a:p>
          <a:p>
            <a:pPr marL="285750" indent="-285750">
              <a:buSzPct val="100000"/>
              <a:buFont typeface="Arial"/>
              <a:buChar char="•"/>
              <a:defRPr>
                <a:solidFill>
                  <a:srgbClr val="000000"/>
                </a:solidFill>
              </a:defRPr>
            </a:pPr>
            <a:r>
              <a:rPr dirty="0"/>
              <a:t>There is no demand on patients to report to the police</a:t>
            </a:r>
            <a:endParaRPr sz="1600" b="0" dirty="0"/>
          </a:p>
          <a:p>
            <a:pPr marL="285750" indent="-285750">
              <a:buSzPct val="100000"/>
              <a:buFont typeface="Arial"/>
              <a:buChar char="•"/>
              <a:defRPr>
                <a:solidFill>
                  <a:srgbClr val="000000"/>
                </a:solidFill>
              </a:defRPr>
            </a:pPr>
            <a:endParaRPr sz="1600" b="0" dirty="0"/>
          </a:p>
          <a:p>
            <a:pPr marL="285750" indent="-285750">
              <a:buSzPct val="100000"/>
              <a:buFont typeface="Arial"/>
              <a:buChar char="•"/>
              <a:defRPr>
                <a:solidFill>
                  <a:srgbClr val="000000"/>
                </a:solidFill>
              </a:defRPr>
            </a:pPr>
            <a:r>
              <a:rPr dirty="0"/>
              <a:t>The patients are free to choose only a part of the service</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p:cNvSpPr>
          <p:nvPr>
            <p:ph type="title"/>
          </p:nvPr>
        </p:nvSpPr>
        <p:spPr>
          <a:xfrm>
            <a:off x="457200" y="561975"/>
            <a:ext cx="8229600" cy="868363"/>
          </a:xfrm>
          <a:prstGeom prst="rect">
            <a:avLst/>
          </a:prstGeom>
        </p:spPr>
        <p:txBody>
          <a:bodyPr/>
          <a:lstStyle>
            <a:lvl1pPr algn="ctr">
              <a:defRPr sz="3600" b="1"/>
            </a:lvl1pPr>
          </a:lstStyle>
          <a:p>
            <a:r>
              <a:rPr dirty="0"/>
              <a:t>Definitions</a:t>
            </a:r>
          </a:p>
        </p:txBody>
      </p:sp>
      <p:sp>
        <p:nvSpPr>
          <p:cNvPr id="90" name="Shape 90"/>
          <p:cNvSpPr>
            <a:spLocks noGrp="1"/>
          </p:cNvSpPr>
          <p:nvPr>
            <p:ph type="body" idx="1"/>
          </p:nvPr>
        </p:nvSpPr>
        <p:spPr>
          <a:xfrm>
            <a:off x="457200" y="1268760"/>
            <a:ext cx="8229600" cy="4770091"/>
          </a:xfrm>
          <a:prstGeom prst="rect">
            <a:avLst/>
          </a:prstGeom>
        </p:spPr>
        <p:txBody>
          <a:bodyPr/>
          <a:lstStyle/>
          <a:p>
            <a:pPr marL="304800" indent="-304800">
              <a:lnSpc>
                <a:spcPct val="100000"/>
              </a:lnSpc>
              <a:defRPr sz="2400">
                <a:solidFill>
                  <a:srgbClr val="000000"/>
                </a:solidFill>
              </a:defRPr>
            </a:pPr>
            <a:r>
              <a:rPr dirty="0"/>
              <a:t>Rape:</a:t>
            </a:r>
            <a:r>
              <a:rPr sz="1600" b="0" dirty="0"/>
              <a:t> </a:t>
            </a:r>
          </a:p>
          <a:p>
            <a:pPr marL="304800" indent="-304800">
              <a:lnSpc>
                <a:spcPct val="100000"/>
              </a:lnSpc>
              <a:defRPr sz="1600" b="0">
                <a:solidFill>
                  <a:srgbClr val="000000"/>
                </a:solidFill>
              </a:defRPr>
            </a:pPr>
            <a:endParaRPr sz="1600" b="0" dirty="0" smtClean="0"/>
          </a:p>
          <a:p>
            <a:pPr marL="304800" indent="-304800">
              <a:lnSpc>
                <a:spcPct val="100000"/>
              </a:lnSpc>
              <a:defRPr>
                <a:solidFill>
                  <a:srgbClr val="000000"/>
                </a:solidFill>
              </a:defRPr>
            </a:pPr>
            <a:r>
              <a:rPr dirty="0" smtClean="0"/>
              <a:t>”Penetration </a:t>
            </a:r>
            <a:r>
              <a:rPr dirty="0"/>
              <a:t>in vagina or anus by penis, object or finger, done</a:t>
            </a:r>
            <a:endParaRPr sz="1600" b="0" dirty="0"/>
          </a:p>
          <a:p>
            <a:pPr marL="304800" indent="-304800">
              <a:lnSpc>
                <a:spcPct val="100000"/>
              </a:lnSpc>
              <a:defRPr>
                <a:solidFill>
                  <a:srgbClr val="000000"/>
                </a:solidFill>
              </a:defRPr>
            </a:pPr>
            <a:r>
              <a:rPr lang="nb-NO" dirty="0" smtClean="0"/>
              <a:t>  </a:t>
            </a:r>
            <a:r>
              <a:rPr dirty="0" smtClean="0"/>
              <a:t>by </a:t>
            </a:r>
            <a:r>
              <a:rPr dirty="0"/>
              <a:t>force, threats, manipulations or intoxications”</a:t>
            </a:r>
            <a:endParaRPr sz="1600" b="0" dirty="0"/>
          </a:p>
          <a:p>
            <a:pPr marL="304800" indent="-304800">
              <a:defRPr sz="2400">
                <a:solidFill>
                  <a:srgbClr val="000000"/>
                </a:solidFill>
              </a:defRPr>
            </a:pPr>
            <a:endParaRPr sz="1600" b="0" dirty="0"/>
          </a:p>
          <a:p>
            <a:pPr marL="304800" indent="-304800">
              <a:defRPr sz="2400">
                <a:solidFill>
                  <a:srgbClr val="000000"/>
                </a:solidFill>
              </a:defRPr>
            </a:pPr>
            <a:r>
              <a:rPr dirty="0"/>
              <a:t>Domestic violence:</a:t>
            </a:r>
            <a:endParaRPr sz="1600" b="0" dirty="0"/>
          </a:p>
          <a:p>
            <a:pPr marL="304800" indent="-304800">
              <a:defRPr sz="2400">
                <a:solidFill>
                  <a:srgbClr val="000000"/>
                </a:solidFill>
              </a:defRPr>
            </a:pPr>
            <a:endParaRPr sz="1600" b="0" dirty="0"/>
          </a:p>
          <a:p>
            <a:pPr marL="304800" indent="-304800">
              <a:defRPr sz="2400">
                <a:solidFill>
                  <a:srgbClr val="000000"/>
                </a:solidFill>
              </a:defRPr>
            </a:pPr>
            <a:r>
              <a:rPr dirty="0"/>
              <a:t>”</a:t>
            </a:r>
            <a:r>
              <a:rPr sz="2000" dirty="0"/>
              <a:t>Physical or/and emotional abuse are </a:t>
            </a:r>
            <a:r>
              <a:rPr sz="2000" dirty="0" err="1" smtClean="0"/>
              <a:t>behaviour</a:t>
            </a:r>
            <a:r>
              <a:rPr sz="2000" dirty="0" smtClean="0"/>
              <a:t> </a:t>
            </a:r>
            <a:r>
              <a:rPr sz="2000" dirty="0"/>
              <a:t>used by </a:t>
            </a:r>
            <a:r>
              <a:rPr sz="2000" dirty="0" smtClean="0"/>
              <a:t>one</a:t>
            </a:r>
            <a:r>
              <a:rPr lang="nb-NO" sz="2400" dirty="0" smtClean="0"/>
              <a:t> </a:t>
            </a:r>
            <a:r>
              <a:rPr sz="2000" dirty="0" smtClean="0"/>
              <a:t>person </a:t>
            </a:r>
            <a:r>
              <a:rPr sz="2000" dirty="0"/>
              <a:t>in a relationship to control the other person”</a:t>
            </a:r>
            <a:endParaRPr sz="1600" b="0" dirty="0"/>
          </a:p>
          <a:p>
            <a:pPr marL="304800" indent="-304800">
              <a:defRPr sz="2400">
                <a:solidFill>
                  <a:srgbClr val="000000"/>
                </a:solidFill>
              </a:defRPr>
            </a:pPr>
            <a:endParaRPr sz="1600" b="0" dirty="0"/>
          </a:p>
          <a:p>
            <a:pPr marL="304800" indent="-304800">
              <a:defRPr sz="2400">
                <a:solidFill>
                  <a:srgbClr val="000000"/>
                </a:solidFill>
              </a:defRPr>
            </a:pPr>
            <a:r>
              <a:rPr dirty="0"/>
              <a:t>On elder abuse:</a:t>
            </a:r>
            <a:endParaRPr sz="1600" b="0" dirty="0"/>
          </a:p>
          <a:p>
            <a:pPr marL="304800" indent="-304800">
              <a:defRPr sz="2400">
                <a:solidFill>
                  <a:srgbClr val="000000"/>
                </a:solidFill>
              </a:defRPr>
            </a:pPr>
            <a:endParaRPr sz="1600" b="0" dirty="0"/>
          </a:p>
          <a:p>
            <a:pPr marL="304800" indent="-304800">
              <a:defRPr sz="2400">
                <a:solidFill>
                  <a:srgbClr val="000000"/>
                </a:solidFill>
              </a:defRPr>
            </a:pPr>
            <a:r>
              <a:rPr dirty="0"/>
              <a:t>”</a:t>
            </a:r>
            <a:r>
              <a:rPr sz="2000" dirty="0"/>
              <a:t>A single or </a:t>
            </a:r>
            <a:r>
              <a:rPr sz="2000" dirty="0" smtClean="0"/>
              <a:t>repeated </a:t>
            </a:r>
            <a:r>
              <a:rPr sz="2000" dirty="0"/>
              <a:t>act or lack of appropriate action, occurring within any relationship where there is an expectation of trust, </a:t>
            </a:r>
            <a:r>
              <a:rPr sz="2000" dirty="0" smtClean="0"/>
              <a:t>which </a:t>
            </a:r>
            <a:r>
              <a:rPr sz="2000" dirty="0"/>
              <a:t>causes harm or distress to an older person”. WHO</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xfrm>
            <a:off x="457200" y="561975"/>
            <a:ext cx="8229600" cy="868363"/>
          </a:xfrm>
          <a:prstGeom prst="rect">
            <a:avLst/>
          </a:prstGeom>
        </p:spPr>
        <p:txBody>
          <a:bodyPr/>
          <a:lstStyle/>
          <a:p>
            <a:pPr algn="ctr" defTabSz="411479">
              <a:defRPr sz="2520"/>
            </a:pPr>
            <a:r>
              <a:rPr b="1" dirty="0"/>
              <a:t>Sexual assault and domestic violence</a:t>
            </a:r>
            <a:br>
              <a:rPr b="1" dirty="0"/>
            </a:br>
            <a:r>
              <a:rPr b="1" dirty="0"/>
              <a:t>A never ending story</a:t>
            </a:r>
          </a:p>
        </p:txBody>
      </p:sp>
      <p:sp>
        <p:nvSpPr>
          <p:cNvPr id="93" name="Shape 93"/>
          <p:cNvSpPr>
            <a:spLocks noGrp="1"/>
          </p:cNvSpPr>
          <p:nvPr>
            <p:ph type="body" idx="1"/>
          </p:nvPr>
        </p:nvSpPr>
        <p:spPr>
          <a:xfrm>
            <a:off x="457200" y="1624012"/>
            <a:ext cx="8229600" cy="4414839"/>
          </a:xfrm>
          <a:prstGeom prst="rect">
            <a:avLst/>
          </a:prstGeom>
        </p:spPr>
        <p:txBody>
          <a:bodyPr/>
          <a:lstStyle/>
          <a:p>
            <a:pPr marL="285750" indent="-285750">
              <a:buSzPct val="100000"/>
              <a:buFont typeface="Arial"/>
              <a:buChar char="•"/>
              <a:defRPr>
                <a:solidFill>
                  <a:srgbClr val="000000"/>
                </a:solidFill>
              </a:defRPr>
            </a:pPr>
            <a:r>
              <a:t>Building understanding</a:t>
            </a:r>
            <a:endParaRPr sz="1600" b="0"/>
          </a:p>
          <a:p>
            <a:pPr marL="285750" indent="-285750">
              <a:buSzPct val="100000"/>
              <a:buFont typeface="Arial"/>
              <a:buChar char="•"/>
              <a:defRPr>
                <a:solidFill>
                  <a:srgbClr val="000000"/>
                </a:solidFill>
              </a:defRPr>
            </a:pPr>
            <a:r>
              <a:t>Consequences both for the individual as well as society</a:t>
            </a:r>
            <a:endParaRPr sz="1600" b="0"/>
          </a:p>
          <a:p>
            <a:pPr marL="285750" indent="-285750">
              <a:buSzPct val="100000"/>
              <a:buFont typeface="Arial"/>
              <a:buChar char="•"/>
              <a:defRPr>
                <a:solidFill>
                  <a:srgbClr val="000000"/>
                </a:solidFill>
              </a:defRPr>
            </a:pPr>
            <a:r>
              <a:t>Prevalent</a:t>
            </a:r>
            <a:endParaRPr sz="1600" b="0"/>
          </a:p>
          <a:p>
            <a:pPr marL="285750" indent="-285750">
              <a:buSzPct val="100000"/>
              <a:buFont typeface="Arial"/>
              <a:buChar char="•"/>
              <a:defRPr>
                <a:solidFill>
                  <a:srgbClr val="000000"/>
                </a:solidFill>
              </a:defRPr>
            </a:pPr>
            <a:r>
              <a:t>Criminal</a:t>
            </a:r>
            <a:endParaRPr sz="1600" b="0"/>
          </a:p>
          <a:p>
            <a:pPr marL="285750" indent="-285750">
              <a:buSzPct val="100000"/>
              <a:buFont typeface="Arial"/>
              <a:buChar char="•"/>
              <a:defRPr>
                <a:solidFill>
                  <a:srgbClr val="000000"/>
                </a:solidFill>
              </a:defRPr>
            </a:pPr>
            <a:r>
              <a:t>A risk to health </a:t>
            </a:r>
            <a:endParaRPr sz="1600" b="0"/>
          </a:p>
          <a:p>
            <a:pPr marL="285750" indent="-285750">
              <a:buSzPct val="100000"/>
              <a:buFont typeface="Arial"/>
              <a:buChar char="•"/>
              <a:defRPr>
                <a:solidFill>
                  <a:srgbClr val="000000"/>
                </a:solidFill>
              </a:defRPr>
            </a:pPr>
            <a:endParaRPr sz="1600" b="0"/>
          </a:p>
          <a:p>
            <a:pPr marL="1184275" lvl="3" indent="-285750">
              <a:buSzPct val="100000"/>
              <a:buFont typeface="Lucida Grande"/>
              <a:buChar char="–"/>
              <a:defRPr>
                <a:solidFill>
                  <a:srgbClr val="000000"/>
                </a:solidFill>
              </a:defRPr>
            </a:pPr>
            <a:r>
              <a:t>Physically</a:t>
            </a:r>
            <a:endParaRPr sz="1600" b="0"/>
          </a:p>
          <a:p>
            <a:pPr marL="1184275" lvl="3" indent="-285750">
              <a:buSzPct val="100000"/>
              <a:buFont typeface="Lucida Grande"/>
              <a:buChar char="–"/>
              <a:defRPr>
                <a:solidFill>
                  <a:srgbClr val="000000"/>
                </a:solidFill>
              </a:defRPr>
            </a:pPr>
            <a:r>
              <a:t>Mentally</a:t>
            </a:r>
            <a:endParaRPr sz="1600" b="0"/>
          </a:p>
          <a:p>
            <a:pPr marL="1184275" lvl="3" indent="-285750">
              <a:buSzPct val="100000"/>
              <a:buFont typeface="Lucida Grande"/>
              <a:buChar char="–"/>
              <a:defRPr>
                <a:solidFill>
                  <a:srgbClr val="000000"/>
                </a:solidFill>
              </a:defRPr>
            </a:pPr>
            <a:r>
              <a:t>Socially</a:t>
            </a:r>
            <a:endParaRPr sz="1600" b="0"/>
          </a:p>
          <a:p>
            <a:pPr marL="1471612" lvl="4" indent="-285750">
              <a:buSzPct val="100000"/>
              <a:buFont typeface="Lucida Grande"/>
              <a:buChar char="»"/>
              <a:defRPr>
                <a:solidFill>
                  <a:srgbClr val="000000"/>
                </a:solidFill>
              </a:defRPr>
            </a:pPr>
            <a:endParaRPr sz="1600" b="0"/>
          </a:p>
          <a:p>
            <a:pPr marL="285750" indent="-285750">
              <a:buSzPct val="100000"/>
              <a:buFont typeface="Arial"/>
              <a:buChar char="•"/>
              <a:defRPr>
                <a:solidFill>
                  <a:srgbClr val="000000"/>
                </a:solidFill>
              </a:defRPr>
            </a:pPr>
            <a:r>
              <a:t>Embedded in myths and stereotypes</a:t>
            </a:r>
            <a:endParaRPr sz="1600" b="0"/>
          </a:p>
          <a:p>
            <a:pPr marL="285750" indent="-285750">
              <a:buSzPct val="100000"/>
              <a:buFont typeface="Arial"/>
              <a:buChar char="•"/>
              <a:defRPr>
                <a:solidFill>
                  <a:srgbClr val="000000"/>
                </a:solidFill>
              </a:defRPr>
            </a:pPr>
            <a:r>
              <a:t>Underreported: 10-20% contact the police/health service</a:t>
            </a:r>
            <a:endParaRPr sz="1600" b="0"/>
          </a:p>
          <a:p>
            <a:pPr marL="285750" indent="-285750">
              <a:buSzPct val="100000"/>
              <a:buFont typeface="Arial"/>
              <a:buChar char="•"/>
              <a:defRPr>
                <a:solidFill>
                  <a:srgbClr val="000000"/>
                </a:solidFill>
              </a:defRPr>
            </a:pPr>
            <a:r>
              <a:t>Underdocumented: from health services to the police</a:t>
            </a:r>
            <a:endParaRPr sz="1600" b="0"/>
          </a:p>
          <a:p>
            <a:pPr marL="285750" indent="-285750">
              <a:buSzPct val="100000"/>
              <a:buFont typeface="Arial"/>
              <a:buChar char="•"/>
              <a:defRPr>
                <a:solidFill>
                  <a:srgbClr val="000000"/>
                </a:solidFill>
              </a:defRPr>
            </a:pPr>
            <a:r>
              <a:t>Prospects of convitions are low</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p:cNvSpPr>
          <p:nvPr>
            <p:ph type="title"/>
          </p:nvPr>
        </p:nvSpPr>
        <p:spPr>
          <a:xfrm>
            <a:off x="457200" y="358774"/>
            <a:ext cx="8229600" cy="642940"/>
          </a:xfrm>
          <a:prstGeom prst="rect">
            <a:avLst/>
          </a:prstGeom>
        </p:spPr>
        <p:txBody>
          <a:bodyPr/>
          <a:lstStyle>
            <a:lvl1pPr algn="ctr"/>
          </a:lstStyle>
          <a:p>
            <a:r>
              <a:rPr b="1" dirty="0" err="1"/>
              <a:t>Consequenses</a:t>
            </a:r>
            <a:r>
              <a:rPr b="1" dirty="0"/>
              <a:t> for the individual</a:t>
            </a:r>
          </a:p>
        </p:txBody>
      </p:sp>
      <p:sp>
        <p:nvSpPr>
          <p:cNvPr id="96" name="Shape 96"/>
          <p:cNvSpPr>
            <a:spLocks noGrp="1"/>
          </p:cNvSpPr>
          <p:nvPr>
            <p:ph type="body" idx="1"/>
          </p:nvPr>
        </p:nvSpPr>
        <p:spPr>
          <a:xfrm>
            <a:off x="457200" y="1340768"/>
            <a:ext cx="8229600" cy="4534570"/>
          </a:xfrm>
          <a:prstGeom prst="rect">
            <a:avLst/>
          </a:prstGeom>
        </p:spPr>
        <p:txBody>
          <a:bodyPr/>
          <a:lstStyle/>
          <a:p>
            <a:pPr defTabSz="452627">
              <a:lnSpc>
                <a:spcPct val="100000"/>
              </a:lnSpc>
              <a:buSzPct val="100000"/>
              <a:defRPr sz="2376">
                <a:solidFill>
                  <a:srgbClr val="000000"/>
                </a:solidFill>
              </a:defRPr>
            </a:pPr>
            <a:r>
              <a:rPr dirty="0"/>
              <a:t>Psychological</a:t>
            </a:r>
            <a:r>
              <a:rPr dirty="0" smtClean="0"/>
              <a:t>:</a:t>
            </a:r>
            <a:endParaRPr lang="nb-NO" sz="1979" dirty="0"/>
          </a:p>
          <a:p>
            <a:pPr defTabSz="452627">
              <a:lnSpc>
                <a:spcPct val="100000"/>
              </a:lnSpc>
              <a:buSzPct val="100000"/>
              <a:defRPr sz="2376">
                <a:solidFill>
                  <a:srgbClr val="000000"/>
                </a:solidFill>
              </a:defRPr>
            </a:pPr>
            <a:r>
              <a:rPr lang="nb-NO" sz="1979" dirty="0"/>
              <a:t>	</a:t>
            </a:r>
            <a:r>
              <a:rPr sz="1979" dirty="0" smtClean="0"/>
              <a:t>”</a:t>
            </a:r>
            <a:r>
              <a:rPr sz="1979" dirty="0"/>
              <a:t>Trauma is poison to the brain”		</a:t>
            </a:r>
            <a:endParaRPr sz="1584" b="0" dirty="0"/>
          </a:p>
          <a:p>
            <a:pPr marL="603504" lvl="2" indent="0" defTabSz="452627">
              <a:lnSpc>
                <a:spcPct val="100000"/>
              </a:lnSpc>
              <a:buSzPct val="100000"/>
              <a:defRPr sz="1979">
                <a:solidFill>
                  <a:srgbClr val="000000"/>
                </a:solidFill>
              </a:defRPr>
            </a:pPr>
            <a:r>
              <a:rPr sz="1800" dirty="0" smtClean="0"/>
              <a:t>PTSD</a:t>
            </a:r>
            <a:r>
              <a:rPr sz="1800" dirty="0"/>
              <a:t>, severe anxiety, depression, suicide risk, addiction problems, Risk </a:t>
            </a:r>
            <a:r>
              <a:rPr sz="1800" dirty="0" err="1" smtClean="0"/>
              <a:t>behavio</a:t>
            </a:r>
            <a:r>
              <a:rPr lang="nb-NO" sz="1800" dirty="0" smtClean="0"/>
              <a:t>u</a:t>
            </a:r>
            <a:r>
              <a:rPr sz="1800" dirty="0" smtClean="0"/>
              <a:t>r/re-</a:t>
            </a:r>
            <a:r>
              <a:rPr sz="1800" dirty="0" err="1" smtClean="0"/>
              <a:t>victimisation</a:t>
            </a:r>
            <a:r>
              <a:rPr sz="1800" dirty="0"/>
              <a:t>, self-esteem, self-coping</a:t>
            </a:r>
            <a:endParaRPr sz="1800" b="0" dirty="0"/>
          </a:p>
          <a:p>
            <a:pPr marL="282892" indent="-282892" defTabSz="452627">
              <a:lnSpc>
                <a:spcPts val="2000"/>
              </a:lnSpc>
              <a:buSzPct val="100000"/>
              <a:buFont typeface="Arial"/>
              <a:buChar char="•"/>
              <a:defRPr sz="1979">
                <a:solidFill>
                  <a:srgbClr val="000000"/>
                </a:solidFill>
              </a:defRPr>
            </a:pPr>
            <a:endParaRPr sz="1584" b="0" dirty="0"/>
          </a:p>
          <a:p>
            <a:pPr defTabSz="452627">
              <a:lnSpc>
                <a:spcPct val="100000"/>
              </a:lnSpc>
              <a:buSzPct val="100000"/>
              <a:defRPr sz="2376">
                <a:solidFill>
                  <a:srgbClr val="000000"/>
                </a:solidFill>
              </a:defRPr>
            </a:pPr>
            <a:r>
              <a:rPr dirty="0"/>
              <a:t>Social:</a:t>
            </a:r>
            <a:endParaRPr sz="1584" b="0" dirty="0"/>
          </a:p>
          <a:p>
            <a:pPr marL="603504" lvl="2" indent="0" defTabSz="452627">
              <a:lnSpc>
                <a:spcPct val="100000"/>
              </a:lnSpc>
              <a:buSzPct val="100000"/>
              <a:defRPr sz="1979">
                <a:solidFill>
                  <a:srgbClr val="000000"/>
                </a:solidFill>
              </a:defRPr>
            </a:pPr>
            <a:r>
              <a:rPr sz="1800" dirty="0" err="1" smtClean="0"/>
              <a:t>Saftey</a:t>
            </a:r>
            <a:r>
              <a:rPr sz="1800" dirty="0"/>
              <a:t>, Education/work, Housing/living, </a:t>
            </a:r>
            <a:r>
              <a:rPr sz="1800" dirty="0" err="1"/>
              <a:t>Stigmatisation</a:t>
            </a:r>
            <a:r>
              <a:rPr sz="1800" dirty="0"/>
              <a:t>, Social relations, direct/indirect effects on children and family.</a:t>
            </a:r>
            <a:endParaRPr sz="1800" b="0" dirty="0"/>
          </a:p>
          <a:p>
            <a:pPr marL="282892" lvl="3" indent="606647" defTabSz="452627">
              <a:lnSpc>
                <a:spcPts val="2000"/>
              </a:lnSpc>
              <a:defRPr sz="1979">
                <a:solidFill>
                  <a:srgbClr val="000000"/>
                </a:solidFill>
              </a:defRPr>
            </a:pPr>
            <a:endParaRPr sz="1584" b="0" dirty="0"/>
          </a:p>
          <a:p>
            <a:pPr marL="282892" indent="-282892" defTabSz="452627">
              <a:lnSpc>
                <a:spcPts val="2000"/>
              </a:lnSpc>
              <a:buSzPct val="100000"/>
              <a:buFont typeface="Arial"/>
              <a:buChar char="•"/>
              <a:defRPr sz="1979">
                <a:solidFill>
                  <a:srgbClr val="000000"/>
                </a:solidFill>
              </a:defRPr>
            </a:pPr>
            <a:endParaRPr sz="1584" b="0" dirty="0"/>
          </a:p>
          <a:p>
            <a:pPr defTabSz="452627">
              <a:lnSpc>
                <a:spcPct val="100000"/>
              </a:lnSpc>
              <a:buSzPct val="100000"/>
              <a:defRPr sz="2376">
                <a:solidFill>
                  <a:srgbClr val="000000"/>
                </a:solidFill>
              </a:defRPr>
            </a:pPr>
            <a:r>
              <a:rPr dirty="0"/>
              <a:t>Somatic:</a:t>
            </a:r>
            <a:endParaRPr sz="1584" b="0" dirty="0"/>
          </a:p>
          <a:p>
            <a:pPr marL="603504" lvl="2" indent="0" defTabSz="452627">
              <a:lnSpc>
                <a:spcPct val="100000"/>
              </a:lnSpc>
              <a:buSzPct val="100000"/>
              <a:defRPr sz="2376">
                <a:solidFill>
                  <a:srgbClr val="000000"/>
                </a:solidFill>
              </a:defRPr>
            </a:pPr>
            <a:r>
              <a:rPr sz="1800" dirty="0" smtClean="0"/>
              <a:t>Pregnancy</a:t>
            </a:r>
            <a:r>
              <a:rPr sz="1800" dirty="0"/>
              <a:t>, </a:t>
            </a:r>
            <a:r>
              <a:rPr lang="nb-NO" sz="1800" dirty="0" err="1" smtClean="0"/>
              <a:t>sexually</a:t>
            </a:r>
            <a:r>
              <a:rPr lang="nb-NO" sz="1800" dirty="0" smtClean="0"/>
              <a:t> </a:t>
            </a:r>
            <a:r>
              <a:rPr lang="nb-NO" sz="1800" dirty="0" err="1" smtClean="0"/>
              <a:t>transmitted</a:t>
            </a:r>
            <a:r>
              <a:rPr lang="nb-NO" sz="1800" dirty="0" smtClean="0"/>
              <a:t> </a:t>
            </a:r>
            <a:r>
              <a:rPr sz="1800" dirty="0" smtClean="0"/>
              <a:t>diseases</a:t>
            </a:r>
            <a:r>
              <a:rPr sz="1800" dirty="0"/>
              <a:t>, </a:t>
            </a:r>
            <a:r>
              <a:rPr sz="1800" dirty="0" err="1"/>
              <a:t>sequelas</a:t>
            </a:r>
            <a:r>
              <a:rPr sz="1800" dirty="0"/>
              <a:t> from physical injuries, </a:t>
            </a:r>
            <a:r>
              <a:rPr sz="1800" dirty="0" smtClean="0"/>
              <a:t>chronic </a:t>
            </a:r>
            <a:r>
              <a:rPr sz="1800" dirty="0"/>
              <a:t>pain, immunity/stress disease, higher risk for early death.</a:t>
            </a:r>
          </a:p>
        </p:txBody>
      </p:sp>
    </p:spTree>
  </p:cSld>
  <p:clrMapOvr>
    <a:masterClrMapping/>
  </p:clrMapOvr>
  <p:transition spd="slow"/>
</p:sld>
</file>

<file path=ppt/theme/theme1.xml><?xml version="1.0" encoding="utf-8"?>
<a:theme xmlns:a="http://schemas.openxmlformats.org/drawingml/2006/main" name="2-Oslokommune-BYR_PPT (2)">
  <a:themeElements>
    <a:clrScheme name="2-Oslokommune-BYR_PPT (2)">
      <a:dk1>
        <a:srgbClr val="000000"/>
      </a:dk1>
      <a:lt1>
        <a:srgbClr val="FFFFFF"/>
      </a:lt1>
      <a:dk2>
        <a:srgbClr val="A7A7A7"/>
      </a:dk2>
      <a:lt2>
        <a:srgbClr val="535353"/>
      </a:lt2>
      <a:accent1>
        <a:srgbClr val="22408C"/>
      </a:accent1>
      <a:accent2>
        <a:srgbClr val="004438"/>
      </a:accent2>
      <a:accent3>
        <a:srgbClr val="007770"/>
      </a:accent3>
      <a:accent4>
        <a:srgbClr val="DFAB26"/>
      </a:accent4>
      <a:accent5>
        <a:srgbClr val="CE1126"/>
      </a:accent5>
      <a:accent6>
        <a:srgbClr val="861D5D"/>
      </a:accent6>
      <a:hlink>
        <a:srgbClr val="0000FF"/>
      </a:hlink>
      <a:folHlink>
        <a:srgbClr val="FF00FF"/>
      </a:folHlink>
    </a:clrScheme>
    <a:fontScheme name="2-Oslokommune-BYR_PPT (2)">
      <a:majorFont>
        <a:latin typeface="Helvetica"/>
        <a:ea typeface="Helvetica"/>
        <a:cs typeface="Helvetica"/>
      </a:majorFont>
      <a:minorFont>
        <a:latin typeface="Helvetica"/>
        <a:ea typeface="Helvetica"/>
        <a:cs typeface="Helvetica"/>
      </a:minorFont>
    </a:fontScheme>
    <a:fmtScheme name="2-Oslokommune-BYR_PPT (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norm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Oslokommune-BYR_PPT (2)">
  <a:themeElements>
    <a:clrScheme name="2-Oslokommune-BYR_PPT (2)">
      <a:dk1>
        <a:srgbClr val="000000"/>
      </a:dk1>
      <a:lt1>
        <a:srgbClr val="FFFFFF"/>
      </a:lt1>
      <a:dk2>
        <a:srgbClr val="A7A7A7"/>
      </a:dk2>
      <a:lt2>
        <a:srgbClr val="535353"/>
      </a:lt2>
      <a:accent1>
        <a:srgbClr val="22408C"/>
      </a:accent1>
      <a:accent2>
        <a:srgbClr val="004438"/>
      </a:accent2>
      <a:accent3>
        <a:srgbClr val="007770"/>
      </a:accent3>
      <a:accent4>
        <a:srgbClr val="DFAB26"/>
      </a:accent4>
      <a:accent5>
        <a:srgbClr val="CE1126"/>
      </a:accent5>
      <a:accent6>
        <a:srgbClr val="861D5D"/>
      </a:accent6>
      <a:hlink>
        <a:srgbClr val="0000FF"/>
      </a:hlink>
      <a:folHlink>
        <a:srgbClr val="FF00FF"/>
      </a:folHlink>
    </a:clrScheme>
    <a:fontScheme name="2-Oslokommune-BYR_PPT (2)">
      <a:majorFont>
        <a:latin typeface="Helvetica"/>
        <a:ea typeface="Helvetica"/>
        <a:cs typeface="Helvetica"/>
      </a:majorFont>
      <a:minorFont>
        <a:latin typeface="Helvetica"/>
        <a:ea typeface="Helvetica"/>
        <a:cs typeface="Helvetica"/>
      </a:minorFont>
    </a:fontScheme>
    <a:fmtScheme name="2-Oslokommune-BYR_PPT (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norm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TotalTime>
  <Words>2839</Words>
  <Application>Microsoft Office PowerPoint</Application>
  <PresentationFormat>Skjermfremvisning (4:3)</PresentationFormat>
  <Paragraphs>452</Paragraphs>
  <Slides>33</Slides>
  <Notes>12</Notes>
  <HiddenSlides>0</HiddenSlides>
  <MMClips>0</MMClips>
  <ScaleCrop>false</ScaleCrop>
  <HeadingPairs>
    <vt:vector size="4" baseType="variant">
      <vt:variant>
        <vt:lpstr>Tema</vt:lpstr>
      </vt:variant>
      <vt:variant>
        <vt:i4>1</vt:i4>
      </vt:variant>
      <vt:variant>
        <vt:lpstr>Lysbildetitler</vt:lpstr>
      </vt:variant>
      <vt:variant>
        <vt:i4>33</vt:i4>
      </vt:variant>
    </vt:vector>
  </HeadingPairs>
  <TitlesOfParts>
    <vt:vector size="34" baseType="lpstr">
      <vt:lpstr>2-Oslokommune-BYR_PPT (2)</vt:lpstr>
      <vt:lpstr>Psychososial assistance Oslo emergency agency Sexual assault Domestic violence Protective Services for the elderly Anne Berit Lunde, senior advisor Gyri Scheie, senior advisor</vt:lpstr>
      <vt:lpstr>How to eat an elephant – one bite each day</vt:lpstr>
      <vt:lpstr>Oslo emergency agency</vt:lpstr>
      <vt:lpstr>Psychososial assistance Oslo emergency agency </vt:lpstr>
      <vt:lpstr>Organisation</vt:lpstr>
      <vt:lpstr>Guidelines</vt:lpstr>
      <vt:lpstr>Definitions</vt:lpstr>
      <vt:lpstr>Sexual assault and domestic violence A never ending story</vt:lpstr>
      <vt:lpstr>Consequenses for the individual</vt:lpstr>
      <vt:lpstr>Consequences for society</vt:lpstr>
      <vt:lpstr>First consultation Psychosocial emergency assistance</vt:lpstr>
      <vt:lpstr>First consultation Psychosocial emergency assistance</vt:lpstr>
      <vt:lpstr>First consultation Psychosocial emergency assistance</vt:lpstr>
      <vt:lpstr>First consultation Psychosocial emergency assistance</vt:lpstr>
      <vt:lpstr>First consultation Psychososial emergency assistance</vt:lpstr>
      <vt:lpstr>Rehabilitation – four dimensions</vt:lpstr>
      <vt:lpstr>Psychososial follow up</vt:lpstr>
      <vt:lpstr>Psychososial follow up</vt:lpstr>
      <vt:lpstr>Psychososial follow up</vt:lpstr>
      <vt:lpstr>Psychososial follow up</vt:lpstr>
      <vt:lpstr>Psychososial follow up</vt:lpstr>
      <vt:lpstr>Psychososial follow up</vt:lpstr>
      <vt:lpstr>Psychososial follow up</vt:lpstr>
      <vt:lpstr>Psychososial follow up</vt:lpstr>
      <vt:lpstr>Psychososial follow up</vt:lpstr>
      <vt:lpstr>Psychososial follow up</vt:lpstr>
      <vt:lpstr>Psychososial follow up  Proactive approach</vt:lpstr>
      <vt:lpstr>Domestic violence</vt:lpstr>
      <vt:lpstr>  Abuse has no age limit </vt:lpstr>
      <vt:lpstr>What is elder abuse</vt:lpstr>
      <vt:lpstr>Barriers within the public services</vt:lpstr>
      <vt:lpstr>Challenges</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Psychososial assistance Oslo emergency agency Sexual assault Domestic violence Protective Services for the elderly Anne Berit Lunde, senior advisor Gyri Scheie, senior advisor</dc:title>
  <dc:creator>Gyri Scheie</dc:creator>
  <cp:lastModifiedBy>Gyri Scheie</cp:lastModifiedBy>
  <cp:revision>24</cp:revision>
  <cp:lastPrinted>2016-05-30T09:42:10Z</cp:lastPrinted>
  <dcterms:modified xsi:type="dcterms:W3CDTF">2016-05-30T14:04:28Z</dcterms:modified>
</cp:coreProperties>
</file>